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73" r:id="rId11"/>
    <p:sldId id="279" r:id="rId12"/>
    <p:sldId id="274" r:id="rId13"/>
    <p:sldId id="275" r:id="rId14"/>
    <p:sldId id="276" r:id="rId15"/>
    <p:sldId id="277" r:id="rId16"/>
    <p:sldId id="281" r:id="rId17"/>
    <p:sldId id="272" r:id="rId18"/>
    <p:sldId id="280" r:id="rId19"/>
  </p:sldIdLst>
  <p:sldSz cx="12192000" cy="6858000"/>
  <p:notesSz cx="6858000" cy="9144000"/>
  <p:embeddedFontLst>
    <p:embeddedFont>
      <p:font typeface="Minion Pro" panose="02040503050201020203" charset="0"/>
      <p:regular r:id="rId20"/>
      <p:bold r:id="rId21"/>
      <p:italic r:id="rId22"/>
      <p:boldItalic r:id="rId23"/>
    </p:embeddedFont>
    <p:embeddedFont>
      <p:font typeface="Myriad Pro" panose="020B0503030403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A1425-BE82-EA79-920A-8503EBE7C450}" v="35" dt="2024-01-10T16:43:15.321"/>
    <p1510:client id="{1444A823-BA04-7850-EF67-4CEC136E44DE}" v="31" dt="2024-01-10T17:01:56.580"/>
    <p1510:client id="{1EB4D532-FC8B-1BD8-9358-2A3AE4652581}" v="2" dt="2024-01-08T20:13:15.966"/>
    <p1510:client id="{263B04B3-ACD6-4655-92AB-EADC4B2DDC90}" v="21" dt="2024-01-09T19:29:14.350"/>
    <p1510:client id="{3B97CBE1-5129-FDB2-60EB-F21E4AE87236}" v="78" dt="2024-01-09T15:50:58.736"/>
    <p1510:client id="{3C54F7E2-FB27-B8FA-3147-66EDD710EBCC}" v="22" dt="2024-01-03T17:25:37.939"/>
    <p1510:client id="{4068D509-6507-6E67-D4D5-39B18BD72124}" v="5" dt="2024-01-05T14:44:59.652"/>
    <p1510:client id="{5CA64A2F-91D1-A9B7-80F4-995820462673}" v="3" dt="2024-01-08T20:12:48.887"/>
    <p1510:client id="{6E95BFCC-0732-3CF8-72E8-D8CBDF7055A1}" v="455" dt="2024-01-02T22:07:44.745"/>
    <p1510:client id="{87523942-A67E-464A-CE14-E203D17014F1}" v="2" dt="2024-01-09T14:40:25.296"/>
    <p1510:client id="{8CE4A5BF-FB16-1CA3-5362-9107936386CD}" v="453" dt="2024-01-09T03:03:22.179"/>
    <p1510:client id="{A6D864CE-8FF1-6837-1ECC-B0CE02238B92}" v="43" dt="2024-01-08T18:02:33.435"/>
    <p1510:client id="{C3C73816-6C2C-D111-5342-4C560AB5693F}" v="97" dt="2024-01-03T23:47:16.426"/>
    <p1510:client id="{CEEFE897-17F1-8363-9B43-CC0282F5B54A}" v="567" dt="2024-01-03T15:11:33.676"/>
    <p1510:client id="{D0D6C4C4-D988-6FC2-31AB-C65F5B2ACF24}" v="966" dt="2024-01-07T23:45:51.766"/>
    <p1510:client id="{EE30C07D-9CBD-957F-DADD-5C3CB9420604}" v="151" dt="2024-01-08T20:09:14.395"/>
    <p1510:client id="{FCF63F88-CE9C-BB11-783A-D07E14C0AB7C}" v="40" dt="2024-01-10T17:02:5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iaju.org/interactive-map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iaju.org/interactive-map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C9EE-25FF-438F-B1A3-E93BEFC4382F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87B0F0-FB20-4FB2-8452-4E31DF10C716}">
      <dgm:prSet/>
      <dgm:spPr/>
      <dgm:t>
        <a:bodyPr/>
        <a:lstStyle/>
        <a:p>
          <a:r>
            <a:rPr lang="en-US" b="1" dirty="0">
              <a:latin typeface="Minion Pro"/>
            </a:rPr>
            <a:t>Global Reach:</a:t>
          </a:r>
          <a:r>
            <a:rPr lang="en-US" dirty="0">
              <a:latin typeface="Minion Pro"/>
            </a:rPr>
            <a:t> Jesuit education spread globally as missionaries traveled to different continents</a:t>
          </a:r>
        </a:p>
      </dgm:t>
    </dgm:pt>
    <dgm:pt modelId="{AD378219-4F2F-474F-B37E-AE7F7DF5F389}" type="parTrans" cxnId="{5AE94589-D283-404A-B55D-3298AAE220C2}">
      <dgm:prSet/>
      <dgm:spPr/>
      <dgm:t>
        <a:bodyPr/>
        <a:lstStyle/>
        <a:p>
          <a:endParaRPr lang="en-US"/>
        </a:p>
      </dgm:t>
    </dgm:pt>
    <dgm:pt modelId="{A20E4BA7-F057-423E-834D-F79DF7799D56}" type="sibTrans" cxnId="{5AE94589-D283-404A-B55D-3298AAE220C2}">
      <dgm:prSet/>
      <dgm:spPr/>
      <dgm:t>
        <a:bodyPr/>
        <a:lstStyle/>
        <a:p>
          <a:endParaRPr lang="en-US"/>
        </a:p>
      </dgm:t>
    </dgm:pt>
    <dgm:pt modelId="{FE518B33-311B-4BDF-9243-F64D1497FB1B}">
      <dgm:prSet/>
      <dgm:spPr/>
      <dgm:t>
        <a:bodyPr/>
        <a:lstStyle/>
        <a:p>
          <a:pPr algn="l" rtl="0">
            <a:lnSpc>
              <a:spcPct val="100000"/>
            </a:lnSpc>
          </a:pPr>
          <a:r>
            <a:rPr lang="en-US" b="0" dirty="0">
              <a:latin typeface="Minion Pro"/>
            </a:rPr>
            <a:t>1552--Goa, India; ongoing establishment of schools and colleagues throughout Asia, Africa, and the Americas, influencing local cultures and societies--27</a:t>
          </a:r>
          <a:r>
            <a:rPr lang="en-US" b="0" dirty="0">
              <a:latin typeface="Minion Pro"/>
              <a:cs typeface="Calibri Light"/>
            </a:rPr>
            <a:t> in U.S., 189 worldwide</a:t>
          </a:r>
          <a:endParaRPr lang="en-US" b="0" dirty="0">
            <a:latin typeface="Minion Pro"/>
            <a:ea typeface="Calibri"/>
            <a:cs typeface="Calibri"/>
          </a:endParaRPr>
        </a:p>
      </dgm:t>
    </dgm:pt>
    <dgm:pt modelId="{F514425D-2256-4505-A452-00215441DEE3}" type="parTrans" cxnId="{9CB67AA9-31D6-4432-998E-BD6243CCF3C2}">
      <dgm:prSet/>
      <dgm:spPr/>
      <dgm:t>
        <a:bodyPr/>
        <a:lstStyle/>
        <a:p>
          <a:endParaRPr lang="en-US"/>
        </a:p>
      </dgm:t>
    </dgm:pt>
    <dgm:pt modelId="{B97103DF-AD19-49C0-8D2B-2ABF704BD534}" type="sibTrans" cxnId="{9CB67AA9-31D6-4432-998E-BD6243CCF3C2}">
      <dgm:prSet/>
      <dgm:spPr/>
      <dgm:t>
        <a:bodyPr/>
        <a:lstStyle/>
        <a:p>
          <a:endParaRPr lang="en-US"/>
        </a:p>
      </dgm:t>
    </dgm:pt>
    <dgm:pt modelId="{ED39DBB1-83EB-4CEF-B0D7-D0329F5DCDC6}">
      <dgm:prSet/>
      <dgm:spPr/>
      <dgm:t>
        <a:bodyPr/>
        <a:lstStyle/>
        <a:p>
          <a:pPr rtl="0"/>
          <a:r>
            <a:rPr lang="en-US" b="1" dirty="0">
              <a:latin typeface="Minion Pro"/>
            </a:rPr>
            <a:t>Educational Philosophy:</a:t>
          </a:r>
          <a:r>
            <a:rPr lang="en-US" dirty="0">
              <a:latin typeface="Minion Pro"/>
            </a:rPr>
            <a:t> Distinctive educational philosophy known as the "Ratio </a:t>
          </a:r>
          <a:r>
            <a:rPr lang="en-US" dirty="0" err="1">
              <a:latin typeface="Minion Pro"/>
            </a:rPr>
            <a:t>Studiorum</a:t>
          </a:r>
          <a:r>
            <a:rPr lang="en-US" dirty="0">
              <a:latin typeface="Minion Pro"/>
            </a:rPr>
            <a:t>" </a:t>
          </a:r>
        </a:p>
      </dgm:t>
    </dgm:pt>
    <dgm:pt modelId="{76A8662C-79B9-4471-A976-D47699B5CFA9}" type="parTrans" cxnId="{286E0102-20D6-4AA7-B3F8-867FE2B86490}">
      <dgm:prSet/>
      <dgm:spPr/>
      <dgm:t>
        <a:bodyPr/>
        <a:lstStyle/>
        <a:p>
          <a:endParaRPr lang="en-US"/>
        </a:p>
      </dgm:t>
    </dgm:pt>
    <dgm:pt modelId="{8C8BA088-FD9A-434B-9DB1-140B5E0BBE90}" type="sibTrans" cxnId="{286E0102-20D6-4AA7-B3F8-867FE2B86490}">
      <dgm:prSet/>
      <dgm:spPr/>
      <dgm:t>
        <a:bodyPr/>
        <a:lstStyle/>
        <a:p>
          <a:endParaRPr lang="en-US"/>
        </a:p>
      </dgm:t>
    </dgm:pt>
    <dgm:pt modelId="{002A9A1A-6BD8-45D7-818C-EFDFBA51EF4C}">
      <dgm:prSet/>
      <dgm:spPr/>
      <dgm:t>
        <a:bodyPr/>
        <a:lstStyle/>
        <a:p>
          <a:r>
            <a:rPr lang="en-US" dirty="0">
              <a:latin typeface="Minion Pro"/>
            </a:rPr>
            <a:t>Provides structured approach to education</a:t>
          </a:r>
        </a:p>
      </dgm:t>
    </dgm:pt>
    <dgm:pt modelId="{8089D879-1EC8-4E79-91E3-8B4F0EF54CD9}" type="parTrans" cxnId="{4B6B8E2E-02A9-4BC5-AC3F-D92778FEDDA5}">
      <dgm:prSet/>
      <dgm:spPr/>
      <dgm:t>
        <a:bodyPr/>
        <a:lstStyle/>
        <a:p>
          <a:endParaRPr lang="en-US"/>
        </a:p>
      </dgm:t>
    </dgm:pt>
    <dgm:pt modelId="{5FCE5F7C-AE71-44D8-8C72-3DAB2CD60420}" type="sibTrans" cxnId="{4B6B8E2E-02A9-4BC5-AC3F-D92778FEDDA5}">
      <dgm:prSet/>
      <dgm:spPr/>
      <dgm:t>
        <a:bodyPr/>
        <a:lstStyle/>
        <a:p>
          <a:endParaRPr lang="en-US"/>
        </a:p>
      </dgm:t>
    </dgm:pt>
    <dgm:pt modelId="{A38F75B5-6D75-4562-AD22-0C519460EB72}">
      <dgm:prSet/>
      <dgm:spPr/>
      <dgm:t>
        <a:bodyPr/>
        <a:lstStyle/>
        <a:p>
          <a:r>
            <a:rPr lang="en-US" dirty="0">
              <a:latin typeface="Minion Pro"/>
            </a:rPr>
            <a:t>Focus on classical studies, language, science, and moral development</a:t>
          </a:r>
        </a:p>
      </dgm:t>
    </dgm:pt>
    <dgm:pt modelId="{D682B559-393D-4CA5-86D7-A01ABFE6EF92}" type="parTrans" cxnId="{DC3B88F9-C67B-4E47-8BD6-5352CFB5E57F}">
      <dgm:prSet/>
      <dgm:spPr/>
      <dgm:t>
        <a:bodyPr/>
        <a:lstStyle/>
        <a:p>
          <a:endParaRPr lang="en-US"/>
        </a:p>
      </dgm:t>
    </dgm:pt>
    <dgm:pt modelId="{E8DF7AF7-CD2D-4AB8-8BA8-B02D5A84836A}" type="sibTrans" cxnId="{DC3B88F9-C67B-4E47-8BD6-5352CFB5E57F}">
      <dgm:prSet/>
      <dgm:spPr/>
      <dgm:t>
        <a:bodyPr/>
        <a:lstStyle/>
        <a:p>
          <a:endParaRPr lang="en-US"/>
        </a:p>
      </dgm:t>
    </dgm:pt>
    <dgm:pt modelId="{F0DFDB9D-F664-48FA-B032-B1677A1CE2D4}">
      <dgm:prSet/>
      <dgm:spPr/>
      <dgm:t>
        <a:bodyPr/>
        <a:lstStyle/>
        <a:p>
          <a:r>
            <a:rPr lang="en-US" dirty="0">
              <a:latin typeface="Minion Pro"/>
            </a:rPr>
            <a:t>Focus on developing well-rounded individuals with a strong ethical foundation</a:t>
          </a:r>
        </a:p>
      </dgm:t>
    </dgm:pt>
    <dgm:pt modelId="{E7837836-3B73-4D53-BBF7-E8F603E82399}" type="parTrans" cxnId="{B2991392-FA94-4DC0-A497-616CBA06490D}">
      <dgm:prSet/>
      <dgm:spPr/>
      <dgm:t>
        <a:bodyPr/>
        <a:lstStyle/>
        <a:p>
          <a:endParaRPr lang="en-US"/>
        </a:p>
      </dgm:t>
    </dgm:pt>
    <dgm:pt modelId="{778B954A-AB83-47D0-85EF-36A7D8EB23A2}" type="sibTrans" cxnId="{B2991392-FA94-4DC0-A497-616CBA06490D}">
      <dgm:prSet/>
      <dgm:spPr/>
      <dgm:t>
        <a:bodyPr/>
        <a:lstStyle/>
        <a:p>
          <a:endParaRPr lang="en-US"/>
        </a:p>
      </dgm:t>
    </dgm:pt>
    <dgm:pt modelId="{E6D7F33B-1274-4F35-BF55-14BAD9F6C4C5}">
      <dgm:prSet phldr="0"/>
      <dgm:spPr/>
      <dgm:t>
        <a:bodyPr/>
        <a:lstStyle/>
        <a:p>
          <a:pPr algn="l" rtl="0"/>
          <a:r>
            <a:rPr lang="en-US" b="0" dirty="0">
              <a:latin typeface="Minion Pro"/>
            </a:rPr>
            <a:t>History of the founding of Loyola University Chicago, 1870 by Fr. Arnold Damen, primarily focused on serving immigrant students</a:t>
          </a:r>
        </a:p>
      </dgm:t>
    </dgm:pt>
    <dgm:pt modelId="{803C4E10-75FB-4A41-BCC0-B825439038BE}" type="parTrans" cxnId="{BCD3754C-C34B-4DB4-A9EC-CCB455FEFDA5}">
      <dgm:prSet/>
      <dgm:spPr/>
    </dgm:pt>
    <dgm:pt modelId="{E64E5451-E5F5-4192-BC5A-0AF22E4ADB00}" type="sibTrans" cxnId="{BCD3754C-C34B-4DB4-A9EC-CCB455FEFDA5}">
      <dgm:prSet/>
      <dgm:spPr/>
    </dgm:pt>
    <dgm:pt modelId="{F37CCFD6-E282-4D32-9F67-1AF2B9F7F905}">
      <dgm:prSet phldr="0"/>
      <dgm:spPr/>
      <dgm:t>
        <a:bodyPr/>
        <a:lstStyle/>
        <a:p>
          <a:r>
            <a:rPr lang="en-US" b="0" dirty="0">
              <a:latin typeface="Minion Pro"/>
              <a:cs typeface="Calibri Light"/>
              <a:hlinkClick xmlns:r="http://schemas.openxmlformats.org/officeDocument/2006/relationships" r:id="rId1"/>
            </a:rPr>
            <a:t>IAJU</a:t>
          </a:r>
          <a:r>
            <a:rPr lang="en-US" b="0" dirty="0">
              <a:latin typeface="Minion Pro"/>
              <a:ea typeface="Calibri Light"/>
              <a:cs typeface="Calibri Light"/>
              <a:hlinkClick xmlns:r="http://schemas.openxmlformats.org/officeDocument/2006/relationships" r:id="rId1"/>
            </a:rPr>
            <a:t> map</a:t>
          </a:r>
          <a:r>
            <a:rPr lang="en-US" b="0" dirty="0">
              <a:latin typeface="Minion Pro"/>
              <a:ea typeface="Calibri Light"/>
              <a:cs typeface="Calibri Light"/>
            </a:rPr>
            <a:t> including size and scope of enrollment + alumni</a:t>
          </a:r>
          <a:endParaRPr lang="en-US" dirty="0">
            <a:latin typeface="Minion Pro"/>
          </a:endParaRPr>
        </a:p>
      </dgm:t>
    </dgm:pt>
    <dgm:pt modelId="{086E3404-23AF-4A37-8C55-A3C82AE3CB46}" type="parTrans" cxnId="{CAC3212B-02B3-460E-9E5A-F3D80E483185}">
      <dgm:prSet/>
      <dgm:spPr/>
    </dgm:pt>
    <dgm:pt modelId="{9A651A47-7B19-426C-908C-D4B5B89C4EF8}" type="sibTrans" cxnId="{CAC3212B-02B3-460E-9E5A-F3D80E483185}">
      <dgm:prSet/>
      <dgm:spPr/>
    </dgm:pt>
    <dgm:pt modelId="{8F223A29-11B3-4DD7-BFEE-D3AD5AD6B243}" type="pres">
      <dgm:prSet presAssocID="{6EEAC9EE-25FF-438F-B1A3-E93BEFC4382F}" presName="Name0" presStyleCnt="0">
        <dgm:presLayoutVars>
          <dgm:dir/>
          <dgm:animLvl val="lvl"/>
          <dgm:resizeHandles val="exact"/>
        </dgm:presLayoutVars>
      </dgm:prSet>
      <dgm:spPr/>
    </dgm:pt>
    <dgm:pt modelId="{18809B93-D0A0-4CB9-8CEB-0C3E0C01135E}" type="pres">
      <dgm:prSet presAssocID="{B487B0F0-FB20-4FB2-8452-4E31DF10C716}" presName="linNode" presStyleCnt="0"/>
      <dgm:spPr/>
    </dgm:pt>
    <dgm:pt modelId="{11A68A86-E895-49D2-90D8-2544357E9511}" type="pres">
      <dgm:prSet presAssocID="{B487B0F0-FB20-4FB2-8452-4E31DF10C71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96DE0B3-6A9A-454E-99D6-8A678D510710}" type="pres">
      <dgm:prSet presAssocID="{B487B0F0-FB20-4FB2-8452-4E31DF10C716}" presName="descendantText" presStyleLbl="alignAccFollowNode1" presStyleIdx="0" presStyleCnt="2">
        <dgm:presLayoutVars>
          <dgm:bulletEnabled val="1"/>
        </dgm:presLayoutVars>
      </dgm:prSet>
      <dgm:spPr/>
    </dgm:pt>
    <dgm:pt modelId="{1F38CFD7-3F83-4485-B984-D94350475C73}" type="pres">
      <dgm:prSet presAssocID="{A20E4BA7-F057-423E-834D-F79DF7799D56}" presName="sp" presStyleCnt="0"/>
      <dgm:spPr/>
    </dgm:pt>
    <dgm:pt modelId="{358DB187-9FFC-48EA-BA04-25CA4B5D8FFD}" type="pres">
      <dgm:prSet presAssocID="{ED39DBB1-83EB-4CEF-B0D7-D0329F5DCDC6}" presName="linNode" presStyleCnt="0"/>
      <dgm:spPr/>
    </dgm:pt>
    <dgm:pt modelId="{FF6655E1-4870-449B-89B7-13B25EF8D6D5}" type="pres">
      <dgm:prSet presAssocID="{ED39DBB1-83EB-4CEF-B0D7-D0329F5DCDC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FF2E5F8-9143-4568-A000-EFF82A71B351}" type="pres">
      <dgm:prSet presAssocID="{ED39DBB1-83EB-4CEF-B0D7-D0329F5DCDC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86E0102-20D6-4AA7-B3F8-867FE2B86490}" srcId="{6EEAC9EE-25FF-438F-B1A3-E93BEFC4382F}" destId="{ED39DBB1-83EB-4CEF-B0D7-D0329F5DCDC6}" srcOrd="1" destOrd="0" parTransId="{76A8662C-79B9-4471-A976-D47699B5CFA9}" sibTransId="{8C8BA088-FD9A-434B-9DB1-140B5E0BBE90}"/>
    <dgm:cxn modelId="{25CD8423-FE5B-491F-9FC6-1D18DCB07DB8}" type="presOf" srcId="{F0DFDB9D-F664-48FA-B032-B1677A1CE2D4}" destId="{DFF2E5F8-9143-4568-A000-EFF82A71B351}" srcOrd="0" destOrd="2" presId="urn:microsoft.com/office/officeart/2005/8/layout/vList5"/>
    <dgm:cxn modelId="{CAC3212B-02B3-460E-9E5A-F3D80E483185}" srcId="{B487B0F0-FB20-4FB2-8452-4E31DF10C716}" destId="{F37CCFD6-E282-4D32-9F67-1AF2B9F7F905}" srcOrd="1" destOrd="0" parTransId="{086E3404-23AF-4A37-8C55-A3C82AE3CB46}" sibTransId="{9A651A47-7B19-426C-908C-D4B5B89C4EF8}"/>
    <dgm:cxn modelId="{4B6B8E2E-02A9-4BC5-AC3F-D92778FEDDA5}" srcId="{ED39DBB1-83EB-4CEF-B0D7-D0329F5DCDC6}" destId="{002A9A1A-6BD8-45D7-818C-EFDFBA51EF4C}" srcOrd="0" destOrd="0" parTransId="{8089D879-1EC8-4E79-91E3-8B4F0EF54CD9}" sibTransId="{5FCE5F7C-AE71-44D8-8C72-3DAB2CD60420}"/>
    <dgm:cxn modelId="{0E9A463A-2DBF-4CA8-88DA-CE1A73BE3828}" type="presOf" srcId="{FE518B33-311B-4BDF-9243-F64D1497FB1B}" destId="{296DE0B3-6A9A-454E-99D6-8A678D510710}" srcOrd="0" destOrd="0" presId="urn:microsoft.com/office/officeart/2005/8/layout/vList5"/>
    <dgm:cxn modelId="{33BD2343-250D-452B-867B-DD2B705F44B9}" type="presOf" srcId="{F37CCFD6-E282-4D32-9F67-1AF2B9F7F905}" destId="{296DE0B3-6A9A-454E-99D6-8A678D510710}" srcOrd="0" destOrd="1" presId="urn:microsoft.com/office/officeart/2005/8/layout/vList5"/>
    <dgm:cxn modelId="{8D57C66A-012F-4CA2-8199-68DE5E56D3F5}" type="presOf" srcId="{B487B0F0-FB20-4FB2-8452-4E31DF10C716}" destId="{11A68A86-E895-49D2-90D8-2544357E9511}" srcOrd="0" destOrd="0" presId="urn:microsoft.com/office/officeart/2005/8/layout/vList5"/>
    <dgm:cxn modelId="{BCD3754C-C34B-4DB4-A9EC-CCB455FEFDA5}" srcId="{B487B0F0-FB20-4FB2-8452-4E31DF10C716}" destId="{E6D7F33B-1274-4F35-BF55-14BAD9F6C4C5}" srcOrd="2" destOrd="0" parTransId="{803C4E10-75FB-4A41-BCC0-B825439038BE}" sibTransId="{E64E5451-E5F5-4192-BC5A-0AF22E4ADB00}"/>
    <dgm:cxn modelId="{0157B152-4E04-4239-A2FD-8282C4C1C300}" type="presOf" srcId="{A38F75B5-6D75-4562-AD22-0C519460EB72}" destId="{DFF2E5F8-9143-4568-A000-EFF82A71B351}" srcOrd="0" destOrd="1" presId="urn:microsoft.com/office/officeart/2005/8/layout/vList5"/>
    <dgm:cxn modelId="{5AE94589-D283-404A-B55D-3298AAE220C2}" srcId="{6EEAC9EE-25FF-438F-B1A3-E93BEFC4382F}" destId="{B487B0F0-FB20-4FB2-8452-4E31DF10C716}" srcOrd="0" destOrd="0" parTransId="{AD378219-4F2F-474F-B37E-AE7F7DF5F389}" sibTransId="{A20E4BA7-F057-423E-834D-F79DF7799D56}"/>
    <dgm:cxn modelId="{B2991392-FA94-4DC0-A497-616CBA06490D}" srcId="{ED39DBB1-83EB-4CEF-B0D7-D0329F5DCDC6}" destId="{F0DFDB9D-F664-48FA-B032-B1677A1CE2D4}" srcOrd="2" destOrd="0" parTransId="{E7837836-3B73-4D53-BBF7-E8F603E82399}" sibTransId="{778B954A-AB83-47D0-85EF-36A7D8EB23A2}"/>
    <dgm:cxn modelId="{9CB67AA9-31D6-4432-998E-BD6243CCF3C2}" srcId="{B487B0F0-FB20-4FB2-8452-4E31DF10C716}" destId="{FE518B33-311B-4BDF-9243-F64D1497FB1B}" srcOrd="0" destOrd="0" parTransId="{F514425D-2256-4505-A452-00215441DEE3}" sibTransId="{B97103DF-AD19-49C0-8D2B-2ABF704BD534}"/>
    <dgm:cxn modelId="{97FC20CA-6EDE-405C-82B0-5C2358585D69}" type="presOf" srcId="{002A9A1A-6BD8-45D7-818C-EFDFBA51EF4C}" destId="{DFF2E5F8-9143-4568-A000-EFF82A71B351}" srcOrd="0" destOrd="0" presId="urn:microsoft.com/office/officeart/2005/8/layout/vList5"/>
    <dgm:cxn modelId="{B1DB1BE7-8AA7-43AF-A14C-7C57C2619C60}" type="presOf" srcId="{ED39DBB1-83EB-4CEF-B0D7-D0329F5DCDC6}" destId="{FF6655E1-4870-449B-89B7-13B25EF8D6D5}" srcOrd="0" destOrd="0" presId="urn:microsoft.com/office/officeart/2005/8/layout/vList5"/>
    <dgm:cxn modelId="{80A39EE7-6927-47B9-90EB-E86ACE9F4FE6}" type="presOf" srcId="{E6D7F33B-1274-4F35-BF55-14BAD9F6C4C5}" destId="{296DE0B3-6A9A-454E-99D6-8A678D510710}" srcOrd="0" destOrd="2" presId="urn:microsoft.com/office/officeart/2005/8/layout/vList5"/>
    <dgm:cxn modelId="{D7C6CAEC-7603-45D8-ABF0-4A0FB568EF8A}" type="presOf" srcId="{6EEAC9EE-25FF-438F-B1A3-E93BEFC4382F}" destId="{8F223A29-11B3-4DD7-BFEE-D3AD5AD6B243}" srcOrd="0" destOrd="0" presId="urn:microsoft.com/office/officeart/2005/8/layout/vList5"/>
    <dgm:cxn modelId="{DC3B88F9-C67B-4E47-8BD6-5352CFB5E57F}" srcId="{ED39DBB1-83EB-4CEF-B0D7-D0329F5DCDC6}" destId="{A38F75B5-6D75-4562-AD22-0C519460EB72}" srcOrd="1" destOrd="0" parTransId="{D682B559-393D-4CA5-86D7-A01ABFE6EF92}" sibTransId="{E8DF7AF7-CD2D-4AB8-8BA8-B02D5A84836A}"/>
    <dgm:cxn modelId="{EAC10C43-F774-4613-B0F2-97C9224DE5CD}" type="presParOf" srcId="{8F223A29-11B3-4DD7-BFEE-D3AD5AD6B243}" destId="{18809B93-D0A0-4CB9-8CEB-0C3E0C01135E}" srcOrd="0" destOrd="0" presId="urn:microsoft.com/office/officeart/2005/8/layout/vList5"/>
    <dgm:cxn modelId="{CFDE7E6E-08A5-45A3-840A-2AB5BE5D47B9}" type="presParOf" srcId="{18809B93-D0A0-4CB9-8CEB-0C3E0C01135E}" destId="{11A68A86-E895-49D2-90D8-2544357E9511}" srcOrd="0" destOrd="0" presId="urn:microsoft.com/office/officeart/2005/8/layout/vList5"/>
    <dgm:cxn modelId="{4B4560D2-6732-4352-86DE-C89BF5A2AB78}" type="presParOf" srcId="{18809B93-D0A0-4CB9-8CEB-0C3E0C01135E}" destId="{296DE0B3-6A9A-454E-99D6-8A678D510710}" srcOrd="1" destOrd="0" presId="urn:microsoft.com/office/officeart/2005/8/layout/vList5"/>
    <dgm:cxn modelId="{59726E70-21C5-498B-A466-8EDC9951AA9A}" type="presParOf" srcId="{8F223A29-11B3-4DD7-BFEE-D3AD5AD6B243}" destId="{1F38CFD7-3F83-4485-B984-D94350475C73}" srcOrd="1" destOrd="0" presId="urn:microsoft.com/office/officeart/2005/8/layout/vList5"/>
    <dgm:cxn modelId="{48876119-AEB6-4D2D-BFC7-3CED8D90F871}" type="presParOf" srcId="{8F223A29-11B3-4DD7-BFEE-D3AD5AD6B243}" destId="{358DB187-9FFC-48EA-BA04-25CA4B5D8FFD}" srcOrd="2" destOrd="0" presId="urn:microsoft.com/office/officeart/2005/8/layout/vList5"/>
    <dgm:cxn modelId="{1414B7EC-5B3C-468F-9864-784423771A56}" type="presParOf" srcId="{358DB187-9FFC-48EA-BA04-25CA4B5D8FFD}" destId="{FF6655E1-4870-449B-89B7-13B25EF8D6D5}" srcOrd="0" destOrd="0" presId="urn:microsoft.com/office/officeart/2005/8/layout/vList5"/>
    <dgm:cxn modelId="{73474BB4-0B66-4645-8DB4-068D94F01D67}" type="presParOf" srcId="{358DB187-9FFC-48EA-BA04-25CA4B5D8FFD}" destId="{DFF2E5F8-9143-4568-A000-EFF82A71B3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5DDF8-2F8C-4C8D-AAF7-A8050C6280C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87B4A0-7F6E-44EF-88CA-3B57F2CF12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>
              <a:latin typeface="Minion Pro"/>
            </a:rPr>
            <a:t>Magis (The Greater):</a:t>
          </a:r>
          <a:r>
            <a:rPr lang="en-US" b="0" i="0" baseline="0" dirty="0">
              <a:latin typeface="Minion Pro"/>
            </a:rPr>
            <a:t> Jesuit education emphasizes the pursuit of excellence in all aspects of life—intellectual, moral, and spiritual--encourages individuals to strive for their best and to go beyond mere academic achievement.</a:t>
          </a:r>
          <a:endParaRPr lang="en-US" dirty="0">
            <a:latin typeface="Minion Pro"/>
          </a:endParaRPr>
        </a:p>
      </dgm:t>
    </dgm:pt>
    <dgm:pt modelId="{DC704F37-50BB-4113-8636-C48CBB2E5A32}" type="parTrans" cxnId="{2586AD50-35B0-42CA-9F7E-438C0B8320FB}">
      <dgm:prSet/>
      <dgm:spPr/>
      <dgm:t>
        <a:bodyPr/>
        <a:lstStyle/>
        <a:p>
          <a:endParaRPr lang="en-US"/>
        </a:p>
      </dgm:t>
    </dgm:pt>
    <dgm:pt modelId="{BA5C3C36-D3D5-4797-906E-AEFE40C6140D}" type="sibTrans" cxnId="{2586AD50-35B0-42CA-9F7E-438C0B8320FB}">
      <dgm:prSet/>
      <dgm:spPr/>
      <dgm:t>
        <a:bodyPr/>
        <a:lstStyle/>
        <a:p>
          <a:endParaRPr lang="en-US"/>
        </a:p>
      </dgm:t>
    </dgm:pt>
    <dgm:pt modelId="{5B554783-A50D-492B-BAF7-E1D11EEF19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>
              <a:latin typeface="Minion Pro"/>
            </a:rPr>
            <a:t>Cura </a:t>
          </a:r>
          <a:r>
            <a:rPr lang="en-US" b="1" i="0" baseline="0" dirty="0" err="1">
              <a:latin typeface="Minion Pro"/>
            </a:rPr>
            <a:t>Personalis</a:t>
          </a:r>
          <a:r>
            <a:rPr lang="en-US" b="1" i="0" baseline="0" dirty="0">
              <a:latin typeface="Minion Pro"/>
            </a:rPr>
            <a:t> (Care for the Whole Person):</a:t>
          </a:r>
          <a:r>
            <a:rPr lang="en-US" b="0" i="0" baseline="0" dirty="0">
              <a:latin typeface="Minion Pro"/>
            </a:rPr>
            <a:t> </a:t>
          </a:r>
          <a:r>
            <a:rPr lang="en-US" dirty="0">
              <a:latin typeface="Minion Pro"/>
            </a:rPr>
            <a:t>F</a:t>
          </a:r>
          <a:r>
            <a:rPr lang="en-US" b="0" i="0" baseline="0" dirty="0">
              <a:latin typeface="Minion Pro"/>
            </a:rPr>
            <a:t>ocuses on the individual's holistic development—mind, body, and spirit</a:t>
          </a:r>
          <a:r>
            <a:rPr lang="en-US" b="0" i="0" dirty="0">
              <a:latin typeface="Minion Pro"/>
            </a:rPr>
            <a:t> (students and community)</a:t>
          </a:r>
          <a:endParaRPr lang="en-US" dirty="0">
            <a:latin typeface="Minion Pro"/>
          </a:endParaRPr>
        </a:p>
      </dgm:t>
    </dgm:pt>
    <dgm:pt modelId="{91E940A5-0EE0-4B59-BC86-909132041C44}" type="parTrans" cxnId="{7FB15233-4C27-40E6-83C3-C548DD8C3982}">
      <dgm:prSet/>
      <dgm:spPr/>
      <dgm:t>
        <a:bodyPr/>
        <a:lstStyle/>
        <a:p>
          <a:endParaRPr lang="en-US"/>
        </a:p>
      </dgm:t>
    </dgm:pt>
    <dgm:pt modelId="{24FD90BA-EE18-4D10-909E-626B06BE015B}" type="sibTrans" cxnId="{7FB15233-4C27-40E6-83C3-C548DD8C3982}">
      <dgm:prSet/>
      <dgm:spPr/>
      <dgm:t>
        <a:bodyPr/>
        <a:lstStyle/>
        <a:p>
          <a:endParaRPr lang="en-US"/>
        </a:p>
      </dgm:t>
    </dgm:pt>
    <dgm:pt modelId="{B8CCFAB6-0DF1-4EFB-A998-03B1035F3C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>
              <a:latin typeface="Minion Pro"/>
            </a:rPr>
            <a:t>Men and Women/People for and with Others:</a:t>
          </a:r>
          <a:r>
            <a:rPr lang="en-US" b="0" i="0" baseline="0" dirty="0">
              <a:latin typeface="Minion Pro"/>
            </a:rPr>
            <a:t> </a:t>
          </a:r>
          <a:r>
            <a:rPr lang="en-US" dirty="0">
              <a:latin typeface="Minion Pro"/>
            </a:rPr>
            <a:t>I</a:t>
          </a:r>
          <a:r>
            <a:rPr lang="en-US" b="0" i="0" baseline="0" dirty="0">
              <a:latin typeface="Minion Pro"/>
            </a:rPr>
            <a:t>nstills a commitment to social justice and service to others,</a:t>
          </a:r>
          <a:r>
            <a:rPr lang="en-US" b="0" i="0" dirty="0">
              <a:latin typeface="Minion Pro"/>
            </a:rPr>
            <a:t> encouraging us to use </a:t>
          </a:r>
          <a:r>
            <a:rPr lang="en-US" b="0" i="0" baseline="0" dirty="0">
              <a:latin typeface="Minion Pro"/>
            </a:rPr>
            <a:t>education and talents for the betterment of society (including and at times specifically</a:t>
          </a:r>
          <a:r>
            <a:rPr lang="en-US" b="0" i="0" dirty="0">
              <a:latin typeface="Minion Pro"/>
            </a:rPr>
            <a:t> responsive toward </a:t>
          </a:r>
          <a:r>
            <a:rPr lang="en-US" b="0" i="0" baseline="0" dirty="0">
              <a:latin typeface="Minion Pro"/>
            </a:rPr>
            <a:t>marginalized communities)</a:t>
          </a:r>
          <a:endParaRPr lang="en-US" dirty="0">
            <a:latin typeface="Minion Pro"/>
          </a:endParaRPr>
        </a:p>
      </dgm:t>
    </dgm:pt>
    <dgm:pt modelId="{FEB186AD-4EDD-4E3A-928A-6300C45C1387}" type="parTrans" cxnId="{8B1B382D-CD2F-43B0-BB4F-AD6AA7FF9705}">
      <dgm:prSet/>
      <dgm:spPr/>
      <dgm:t>
        <a:bodyPr/>
        <a:lstStyle/>
        <a:p>
          <a:endParaRPr lang="en-US"/>
        </a:p>
      </dgm:t>
    </dgm:pt>
    <dgm:pt modelId="{2C6954F9-AFBB-47FB-A0C1-D058062A7870}" type="sibTrans" cxnId="{8B1B382D-CD2F-43B0-BB4F-AD6AA7FF9705}">
      <dgm:prSet/>
      <dgm:spPr/>
      <dgm:t>
        <a:bodyPr/>
        <a:lstStyle/>
        <a:p>
          <a:endParaRPr lang="en-US"/>
        </a:p>
      </dgm:t>
    </dgm:pt>
    <dgm:pt modelId="{6F5D82B5-B2B9-4B39-BF93-B557B25BD9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>
              <a:latin typeface="Minion Pro"/>
            </a:rPr>
            <a:t>Contemplation in Action:</a:t>
          </a:r>
          <a:r>
            <a:rPr lang="en-US" b="0" i="0" baseline="0" dirty="0">
              <a:latin typeface="Minion Pro"/>
            </a:rPr>
            <a:t> Rooted in Ignatian spirituality, this value encourages reflection, discernment, and contemplation as integral parts of decision-making and action. </a:t>
          </a:r>
          <a:r>
            <a:rPr lang="en-US" dirty="0">
              <a:latin typeface="Minion Pro"/>
            </a:rPr>
            <a:t>This </a:t>
          </a:r>
          <a:r>
            <a:rPr lang="en-US" b="0" i="0" baseline="0" dirty="0">
              <a:latin typeface="Minion Pro"/>
            </a:rPr>
            <a:t>promotes a reflective approach to life's challenges and encourages students to engage in thoughtful, meaningful action.</a:t>
          </a:r>
          <a:endParaRPr lang="en-US" dirty="0">
            <a:latin typeface="Minion Pro"/>
          </a:endParaRPr>
        </a:p>
      </dgm:t>
    </dgm:pt>
    <dgm:pt modelId="{B171F2A2-541E-4666-80B2-D6FC084EBBB1}" type="parTrans" cxnId="{01DD8103-34FC-464E-B48F-518254428B2E}">
      <dgm:prSet/>
      <dgm:spPr/>
      <dgm:t>
        <a:bodyPr/>
        <a:lstStyle/>
        <a:p>
          <a:endParaRPr lang="en-US"/>
        </a:p>
      </dgm:t>
    </dgm:pt>
    <dgm:pt modelId="{431ECA8E-2FC9-40F7-BFCC-E0624E326420}" type="sibTrans" cxnId="{01DD8103-34FC-464E-B48F-518254428B2E}">
      <dgm:prSet/>
      <dgm:spPr/>
      <dgm:t>
        <a:bodyPr/>
        <a:lstStyle/>
        <a:p>
          <a:endParaRPr lang="en-US"/>
        </a:p>
      </dgm:t>
    </dgm:pt>
    <dgm:pt modelId="{0A144F70-53B2-47F2-AA04-363F2E5CAB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>
              <a:latin typeface="Minion Pro"/>
            </a:rPr>
            <a:t>Finding God in All Things:</a:t>
          </a:r>
          <a:r>
            <a:rPr lang="en-US" b="0" i="0" baseline="0" dirty="0">
              <a:latin typeface="Minion Pro"/>
            </a:rPr>
            <a:t> </a:t>
          </a:r>
          <a:r>
            <a:rPr lang="en-US" dirty="0">
              <a:latin typeface="Minion Pro"/>
            </a:rPr>
            <a:t>E</a:t>
          </a:r>
          <a:r>
            <a:rPr lang="en-US" b="0" i="0" baseline="0" dirty="0">
              <a:latin typeface="Minion Pro"/>
            </a:rPr>
            <a:t>ncourages individuals to seek and recognize the presence of the divine in all aspects of life, whether in academics, relationships, or societal issues—in</a:t>
          </a:r>
          <a:r>
            <a:rPr lang="en-US" b="0" i="0" dirty="0">
              <a:latin typeface="Minion Pro"/>
            </a:rPr>
            <a:t> best case, e</a:t>
          </a:r>
          <a:r>
            <a:rPr lang="en-US" dirty="0">
              <a:latin typeface="Minion Pro"/>
            </a:rPr>
            <a:t>mphasizes</a:t>
          </a:r>
          <a:r>
            <a:rPr lang="en-US" b="0" i="0" baseline="0" dirty="0">
              <a:latin typeface="Minion Pro"/>
            </a:rPr>
            <a:t> integration of faith and reason</a:t>
          </a:r>
          <a:endParaRPr lang="en-US" dirty="0">
            <a:latin typeface="Minion Pro"/>
          </a:endParaRPr>
        </a:p>
      </dgm:t>
    </dgm:pt>
    <dgm:pt modelId="{2C9A877D-7E8C-4DCF-8589-E4E510274378}" type="parTrans" cxnId="{BF81F155-AE89-4A48-A968-0356921C0CED}">
      <dgm:prSet/>
      <dgm:spPr/>
      <dgm:t>
        <a:bodyPr/>
        <a:lstStyle/>
        <a:p>
          <a:endParaRPr lang="en-US"/>
        </a:p>
      </dgm:t>
    </dgm:pt>
    <dgm:pt modelId="{9C6EFC42-0E3F-495C-9F01-D2C068CE439B}" type="sibTrans" cxnId="{BF81F155-AE89-4A48-A968-0356921C0CED}">
      <dgm:prSet/>
      <dgm:spPr/>
      <dgm:t>
        <a:bodyPr/>
        <a:lstStyle/>
        <a:p>
          <a:endParaRPr lang="en-US"/>
        </a:p>
      </dgm:t>
    </dgm:pt>
    <dgm:pt modelId="{07C452B3-A9DD-4B9E-9C68-527CDBA4A1B2}" type="pres">
      <dgm:prSet presAssocID="{6785DDF8-2F8C-4C8D-AAF7-A8050C6280C7}" presName="root" presStyleCnt="0">
        <dgm:presLayoutVars>
          <dgm:dir/>
          <dgm:resizeHandles val="exact"/>
        </dgm:presLayoutVars>
      </dgm:prSet>
      <dgm:spPr/>
    </dgm:pt>
    <dgm:pt modelId="{607B2F9E-F86C-4782-85E7-07CD4C4B0F17}" type="pres">
      <dgm:prSet presAssocID="{9087B4A0-7F6E-44EF-88CA-3B57F2CF12CC}" presName="compNode" presStyleCnt="0"/>
      <dgm:spPr/>
    </dgm:pt>
    <dgm:pt modelId="{DEDF9201-34EC-4370-AF55-6F5FCDE80C5D}" type="pres">
      <dgm:prSet presAssocID="{9087B4A0-7F6E-44EF-88CA-3B57F2CF12CC}" presName="bgRect" presStyleLbl="bgShp" presStyleIdx="0" presStyleCnt="5"/>
      <dgm:spPr/>
    </dgm:pt>
    <dgm:pt modelId="{FEBEAE43-79AA-4FE3-A1DB-6A7C574E6601}" type="pres">
      <dgm:prSet presAssocID="{9087B4A0-7F6E-44EF-88CA-3B57F2CF12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12F182C2-4295-4B85-9DC9-13A53B02560D}" type="pres">
      <dgm:prSet presAssocID="{9087B4A0-7F6E-44EF-88CA-3B57F2CF12CC}" presName="spaceRect" presStyleCnt="0"/>
      <dgm:spPr/>
    </dgm:pt>
    <dgm:pt modelId="{C74D8368-A696-4B1B-A6CD-BC7E083674B9}" type="pres">
      <dgm:prSet presAssocID="{9087B4A0-7F6E-44EF-88CA-3B57F2CF12CC}" presName="parTx" presStyleLbl="revTx" presStyleIdx="0" presStyleCnt="5">
        <dgm:presLayoutVars>
          <dgm:chMax val="0"/>
          <dgm:chPref val="0"/>
        </dgm:presLayoutVars>
      </dgm:prSet>
      <dgm:spPr/>
    </dgm:pt>
    <dgm:pt modelId="{54B2849D-BD5B-4823-B60E-A7B45CCB7910}" type="pres">
      <dgm:prSet presAssocID="{BA5C3C36-D3D5-4797-906E-AEFE40C6140D}" presName="sibTrans" presStyleCnt="0"/>
      <dgm:spPr/>
    </dgm:pt>
    <dgm:pt modelId="{29B1AC8F-8E36-49B1-B542-F258A71ECEB0}" type="pres">
      <dgm:prSet presAssocID="{5B554783-A50D-492B-BAF7-E1D11EEF1926}" presName="compNode" presStyleCnt="0"/>
      <dgm:spPr/>
    </dgm:pt>
    <dgm:pt modelId="{723DEDBD-E8BB-4E5B-BB08-B9994F290062}" type="pres">
      <dgm:prSet presAssocID="{5B554783-A50D-492B-BAF7-E1D11EEF1926}" presName="bgRect" presStyleLbl="bgShp" presStyleIdx="1" presStyleCnt="5"/>
      <dgm:spPr/>
    </dgm:pt>
    <dgm:pt modelId="{E0F476C7-22ED-4288-81CF-738C2612EC60}" type="pres">
      <dgm:prSet presAssocID="{5B554783-A50D-492B-BAF7-E1D11EEF192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0F5AAC1-3FE8-4604-9FA2-3D24D4C0F25C}" type="pres">
      <dgm:prSet presAssocID="{5B554783-A50D-492B-BAF7-E1D11EEF1926}" presName="spaceRect" presStyleCnt="0"/>
      <dgm:spPr/>
    </dgm:pt>
    <dgm:pt modelId="{79C4B79E-14FC-47D2-8FCD-2F1DB122C129}" type="pres">
      <dgm:prSet presAssocID="{5B554783-A50D-492B-BAF7-E1D11EEF1926}" presName="parTx" presStyleLbl="revTx" presStyleIdx="1" presStyleCnt="5">
        <dgm:presLayoutVars>
          <dgm:chMax val="0"/>
          <dgm:chPref val="0"/>
        </dgm:presLayoutVars>
      </dgm:prSet>
      <dgm:spPr/>
    </dgm:pt>
    <dgm:pt modelId="{EF81D8D9-10A4-4DE4-8A7D-A8E593696266}" type="pres">
      <dgm:prSet presAssocID="{24FD90BA-EE18-4D10-909E-626B06BE015B}" presName="sibTrans" presStyleCnt="0"/>
      <dgm:spPr/>
    </dgm:pt>
    <dgm:pt modelId="{2F9805DF-CC11-4B63-9E70-1399FE25A228}" type="pres">
      <dgm:prSet presAssocID="{B8CCFAB6-0DF1-4EFB-A998-03B1035F3CFF}" presName="compNode" presStyleCnt="0"/>
      <dgm:spPr/>
    </dgm:pt>
    <dgm:pt modelId="{D9240E22-75BA-4EEF-8ED1-9EB42D4AF775}" type="pres">
      <dgm:prSet presAssocID="{B8CCFAB6-0DF1-4EFB-A998-03B1035F3CFF}" presName="bgRect" presStyleLbl="bgShp" presStyleIdx="2" presStyleCnt="5"/>
      <dgm:spPr/>
    </dgm:pt>
    <dgm:pt modelId="{C93A65D2-E765-440F-9DCB-CFBD1AA2F8C0}" type="pres">
      <dgm:prSet presAssocID="{B8CCFAB6-0DF1-4EFB-A998-03B1035F3CF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66EE85E-E9BE-4B02-9EFB-93655EA70598}" type="pres">
      <dgm:prSet presAssocID="{B8CCFAB6-0DF1-4EFB-A998-03B1035F3CFF}" presName="spaceRect" presStyleCnt="0"/>
      <dgm:spPr/>
    </dgm:pt>
    <dgm:pt modelId="{2CB226E1-CD28-404B-847A-A956B6210BEC}" type="pres">
      <dgm:prSet presAssocID="{B8CCFAB6-0DF1-4EFB-A998-03B1035F3CFF}" presName="parTx" presStyleLbl="revTx" presStyleIdx="2" presStyleCnt="5">
        <dgm:presLayoutVars>
          <dgm:chMax val="0"/>
          <dgm:chPref val="0"/>
        </dgm:presLayoutVars>
      </dgm:prSet>
      <dgm:spPr/>
    </dgm:pt>
    <dgm:pt modelId="{272F273C-861A-44DB-B282-ED3D046036AB}" type="pres">
      <dgm:prSet presAssocID="{2C6954F9-AFBB-47FB-A0C1-D058062A7870}" presName="sibTrans" presStyleCnt="0"/>
      <dgm:spPr/>
    </dgm:pt>
    <dgm:pt modelId="{5DFA88B8-D246-4F9F-A3B4-E584BB7ABCA3}" type="pres">
      <dgm:prSet presAssocID="{6F5D82B5-B2B9-4B39-BF93-B557B25BD9C7}" presName="compNode" presStyleCnt="0"/>
      <dgm:spPr/>
    </dgm:pt>
    <dgm:pt modelId="{8F06F667-616E-48E2-98BA-9020EBA3EF67}" type="pres">
      <dgm:prSet presAssocID="{6F5D82B5-B2B9-4B39-BF93-B557B25BD9C7}" presName="bgRect" presStyleLbl="bgShp" presStyleIdx="3" presStyleCnt="5"/>
      <dgm:spPr/>
    </dgm:pt>
    <dgm:pt modelId="{39B5573A-B7B1-4DD4-B399-4077262809C7}" type="pres">
      <dgm:prSet presAssocID="{6F5D82B5-B2B9-4B39-BF93-B557B25BD9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DF6818B0-94FB-4A3C-A9AD-F42FE432D0D0}" type="pres">
      <dgm:prSet presAssocID="{6F5D82B5-B2B9-4B39-BF93-B557B25BD9C7}" presName="spaceRect" presStyleCnt="0"/>
      <dgm:spPr/>
    </dgm:pt>
    <dgm:pt modelId="{E4E210BC-8D8F-4A4B-BC10-B4218189F812}" type="pres">
      <dgm:prSet presAssocID="{6F5D82B5-B2B9-4B39-BF93-B557B25BD9C7}" presName="parTx" presStyleLbl="revTx" presStyleIdx="3" presStyleCnt="5">
        <dgm:presLayoutVars>
          <dgm:chMax val="0"/>
          <dgm:chPref val="0"/>
        </dgm:presLayoutVars>
      </dgm:prSet>
      <dgm:spPr/>
    </dgm:pt>
    <dgm:pt modelId="{1BE4ACF0-108F-4348-9043-00475C7A0E21}" type="pres">
      <dgm:prSet presAssocID="{431ECA8E-2FC9-40F7-BFCC-E0624E326420}" presName="sibTrans" presStyleCnt="0"/>
      <dgm:spPr/>
    </dgm:pt>
    <dgm:pt modelId="{114F935C-F328-4F1E-B9C5-3448249E67DE}" type="pres">
      <dgm:prSet presAssocID="{0A144F70-53B2-47F2-AA04-363F2E5CABE8}" presName="compNode" presStyleCnt="0"/>
      <dgm:spPr/>
    </dgm:pt>
    <dgm:pt modelId="{C76EA1CB-2904-4ED4-BBEF-378F27ECA949}" type="pres">
      <dgm:prSet presAssocID="{0A144F70-53B2-47F2-AA04-363F2E5CABE8}" presName="bgRect" presStyleLbl="bgShp" presStyleIdx="4" presStyleCnt="5"/>
      <dgm:spPr/>
    </dgm:pt>
    <dgm:pt modelId="{C8F07F3D-1956-4347-B09A-AA397F7BFD21}" type="pres">
      <dgm:prSet presAssocID="{0A144F70-53B2-47F2-AA04-363F2E5CABE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5050B9DC-59D9-4A6A-9E5E-2FBEFA62B47A}" type="pres">
      <dgm:prSet presAssocID="{0A144F70-53B2-47F2-AA04-363F2E5CABE8}" presName="spaceRect" presStyleCnt="0"/>
      <dgm:spPr/>
    </dgm:pt>
    <dgm:pt modelId="{796BA2A0-ECB6-4191-B229-318C311FF2DA}" type="pres">
      <dgm:prSet presAssocID="{0A144F70-53B2-47F2-AA04-363F2E5CABE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1DD8103-34FC-464E-B48F-518254428B2E}" srcId="{6785DDF8-2F8C-4C8D-AAF7-A8050C6280C7}" destId="{6F5D82B5-B2B9-4B39-BF93-B557B25BD9C7}" srcOrd="3" destOrd="0" parTransId="{B171F2A2-541E-4666-80B2-D6FC084EBBB1}" sibTransId="{431ECA8E-2FC9-40F7-BFCC-E0624E326420}"/>
    <dgm:cxn modelId="{D75DA11F-235E-4A57-A379-B7C021363CCB}" type="presOf" srcId="{9087B4A0-7F6E-44EF-88CA-3B57F2CF12CC}" destId="{C74D8368-A696-4B1B-A6CD-BC7E083674B9}" srcOrd="0" destOrd="0" presId="urn:microsoft.com/office/officeart/2018/2/layout/IconVerticalSolidList"/>
    <dgm:cxn modelId="{9976DA29-0F06-4E70-A729-98D08281B9B9}" type="presOf" srcId="{5B554783-A50D-492B-BAF7-E1D11EEF1926}" destId="{79C4B79E-14FC-47D2-8FCD-2F1DB122C129}" srcOrd="0" destOrd="0" presId="urn:microsoft.com/office/officeart/2018/2/layout/IconVerticalSolidList"/>
    <dgm:cxn modelId="{8B1B382D-CD2F-43B0-BB4F-AD6AA7FF9705}" srcId="{6785DDF8-2F8C-4C8D-AAF7-A8050C6280C7}" destId="{B8CCFAB6-0DF1-4EFB-A998-03B1035F3CFF}" srcOrd="2" destOrd="0" parTransId="{FEB186AD-4EDD-4E3A-928A-6300C45C1387}" sibTransId="{2C6954F9-AFBB-47FB-A0C1-D058062A7870}"/>
    <dgm:cxn modelId="{E85C992F-6074-4DF0-893E-29FA137DC514}" type="presOf" srcId="{6F5D82B5-B2B9-4B39-BF93-B557B25BD9C7}" destId="{E4E210BC-8D8F-4A4B-BC10-B4218189F812}" srcOrd="0" destOrd="0" presId="urn:microsoft.com/office/officeart/2018/2/layout/IconVerticalSolidList"/>
    <dgm:cxn modelId="{B1B56231-276F-4A67-BF38-E3858539A711}" type="presOf" srcId="{0A144F70-53B2-47F2-AA04-363F2E5CABE8}" destId="{796BA2A0-ECB6-4191-B229-318C311FF2DA}" srcOrd="0" destOrd="0" presId="urn:microsoft.com/office/officeart/2018/2/layout/IconVerticalSolidList"/>
    <dgm:cxn modelId="{7FB15233-4C27-40E6-83C3-C548DD8C3982}" srcId="{6785DDF8-2F8C-4C8D-AAF7-A8050C6280C7}" destId="{5B554783-A50D-492B-BAF7-E1D11EEF1926}" srcOrd="1" destOrd="0" parTransId="{91E940A5-0EE0-4B59-BC86-909132041C44}" sibTransId="{24FD90BA-EE18-4D10-909E-626B06BE015B}"/>
    <dgm:cxn modelId="{79A6A943-3491-470A-A24C-6C71B2A738B3}" type="presOf" srcId="{6785DDF8-2F8C-4C8D-AAF7-A8050C6280C7}" destId="{07C452B3-A9DD-4B9E-9C68-527CDBA4A1B2}" srcOrd="0" destOrd="0" presId="urn:microsoft.com/office/officeart/2018/2/layout/IconVerticalSolidList"/>
    <dgm:cxn modelId="{2586AD50-35B0-42CA-9F7E-438C0B8320FB}" srcId="{6785DDF8-2F8C-4C8D-AAF7-A8050C6280C7}" destId="{9087B4A0-7F6E-44EF-88CA-3B57F2CF12CC}" srcOrd="0" destOrd="0" parTransId="{DC704F37-50BB-4113-8636-C48CBB2E5A32}" sibTransId="{BA5C3C36-D3D5-4797-906E-AEFE40C6140D}"/>
    <dgm:cxn modelId="{BF81F155-AE89-4A48-A968-0356921C0CED}" srcId="{6785DDF8-2F8C-4C8D-AAF7-A8050C6280C7}" destId="{0A144F70-53B2-47F2-AA04-363F2E5CABE8}" srcOrd="4" destOrd="0" parTransId="{2C9A877D-7E8C-4DCF-8589-E4E510274378}" sibTransId="{9C6EFC42-0E3F-495C-9F01-D2C068CE439B}"/>
    <dgm:cxn modelId="{19724088-08B9-4E59-89EF-7FAA66ABD1F6}" type="presOf" srcId="{B8CCFAB6-0DF1-4EFB-A998-03B1035F3CFF}" destId="{2CB226E1-CD28-404B-847A-A956B6210BEC}" srcOrd="0" destOrd="0" presId="urn:microsoft.com/office/officeart/2018/2/layout/IconVerticalSolidList"/>
    <dgm:cxn modelId="{1BD9A850-BFF4-4FC3-B873-0820C477E62F}" type="presParOf" srcId="{07C452B3-A9DD-4B9E-9C68-527CDBA4A1B2}" destId="{607B2F9E-F86C-4782-85E7-07CD4C4B0F17}" srcOrd="0" destOrd="0" presId="urn:microsoft.com/office/officeart/2018/2/layout/IconVerticalSolidList"/>
    <dgm:cxn modelId="{9E601BE4-A410-422A-A1EC-722C39F58767}" type="presParOf" srcId="{607B2F9E-F86C-4782-85E7-07CD4C4B0F17}" destId="{DEDF9201-34EC-4370-AF55-6F5FCDE80C5D}" srcOrd="0" destOrd="0" presId="urn:microsoft.com/office/officeart/2018/2/layout/IconVerticalSolidList"/>
    <dgm:cxn modelId="{34FCFB83-CD63-42C8-AC37-4C5F012D7288}" type="presParOf" srcId="{607B2F9E-F86C-4782-85E7-07CD4C4B0F17}" destId="{FEBEAE43-79AA-4FE3-A1DB-6A7C574E6601}" srcOrd="1" destOrd="0" presId="urn:microsoft.com/office/officeart/2018/2/layout/IconVerticalSolidList"/>
    <dgm:cxn modelId="{623E32FD-1F84-4BBC-80C8-4C45BF75012A}" type="presParOf" srcId="{607B2F9E-F86C-4782-85E7-07CD4C4B0F17}" destId="{12F182C2-4295-4B85-9DC9-13A53B02560D}" srcOrd="2" destOrd="0" presId="urn:microsoft.com/office/officeart/2018/2/layout/IconVerticalSolidList"/>
    <dgm:cxn modelId="{77AB93FD-503A-4CDF-9573-76118DE1903E}" type="presParOf" srcId="{607B2F9E-F86C-4782-85E7-07CD4C4B0F17}" destId="{C74D8368-A696-4B1B-A6CD-BC7E083674B9}" srcOrd="3" destOrd="0" presId="urn:microsoft.com/office/officeart/2018/2/layout/IconVerticalSolidList"/>
    <dgm:cxn modelId="{80F1817C-AF6B-495A-BBAD-6484B03FB281}" type="presParOf" srcId="{07C452B3-A9DD-4B9E-9C68-527CDBA4A1B2}" destId="{54B2849D-BD5B-4823-B60E-A7B45CCB7910}" srcOrd="1" destOrd="0" presId="urn:microsoft.com/office/officeart/2018/2/layout/IconVerticalSolidList"/>
    <dgm:cxn modelId="{C16BF62D-1114-4E00-8763-E526FD8BD7F9}" type="presParOf" srcId="{07C452B3-A9DD-4B9E-9C68-527CDBA4A1B2}" destId="{29B1AC8F-8E36-49B1-B542-F258A71ECEB0}" srcOrd="2" destOrd="0" presId="urn:microsoft.com/office/officeart/2018/2/layout/IconVerticalSolidList"/>
    <dgm:cxn modelId="{08C4A7DA-072B-491C-9CB0-DA6BFA8DF9C4}" type="presParOf" srcId="{29B1AC8F-8E36-49B1-B542-F258A71ECEB0}" destId="{723DEDBD-E8BB-4E5B-BB08-B9994F290062}" srcOrd="0" destOrd="0" presId="urn:microsoft.com/office/officeart/2018/2/layout/IconVerticalSolidList"/>
    <dgm:cxn modelId="{E12652B1-293A-41E4-A751-89FD710BD324}" type="presParOf" srcId="{29B1AC8F-8E36-49B1-B542-F258A71ECEB0}" destId="{E0F476C7-22ED-4288-81CF-738C2612EC60}" srcOrd="1" destOrd="0" presId="urn:microsoft.com/office/officeart/2018/2/layout/IconVerticalSolidList"/>
    <dgm:cxn modelId="{C692D308-297F-4612-BF6C-AFFF4256FE89}" type="presParOf" srcId="{29B1AC8F-8E36-49B1-B542-F258A71ECEB0}" destId="{30F5AAC1-3FE8-4604-9FA2-3D24D4C0F25C}" srcOrd="2" destOrd="0" presId="urn:microsoft.com/office/officeart/2018/2/layout/IconVerticalSolidList"/>
    <dgm:cxn modelId="{C2119142-3E16-4199-BE31-861DC7361857}" type="presParOf" srcId="{29B1AC8F-8E36-49B1-B542-F258A71ECEB0}" destId="{79C4B79E-14FC-47D2-8FCD-2F1DB122C129}" srcOrd="3" destOrd="0" presId="urn:microsoft.com/office/officeart/2018/2/layout/IconVerticalSolidList"/>
    <dgm:cxn modelId="{D4861E47-B6C4-41D1-92D9-36CDF4C5EDD1}" type="presParOf" srcId="{07C452B3-A9DD-4B9E-9C68-527CDBA4A1B2}" destId="{EF81D8D9-10A4-4DE4-8A7D-A8E593696266}" srcOrd="3" destOrd="0" presId="urn:microsoft.com/office/officeart/2018/2/layout/IconVerticalSolidList"/>
    <dgm:cxn modelId="{66B3133A-F840-4879-8A52-8CC547027D77}" type="presParOf" srcId="{07C452B3-A9DD-4B9E-9C68-527CDBA4A1B2}" destId="{2F9805DF-CC11-4B63-9E70-1399FE25A228}" srcOrd="4" destOrd="0" presId="urn:microsoft.com/office/officeart/2018/2/layout/IconVerticalSolidList"/>
    <dgm:cxn modelId="{578DFBC0-1DEB-400A-9C45-B0A6F2A4075D}" type="presParOf" srcId="{2F9805DF-CC11-4B63-9E70-1399FE25A228}" destId="{D9240E22-75BA-4EEF-8ED1-9EB42D4AF775}" srcOrd="0" destOrd="0" presId="urn:microsoft.com/office/officeart/2018/2/layout/IconVerticalSolidList"/>
    <dgm:cxn modelId="{DE13F49A-0A5C-4028-8EA7-02F6BCD28CF7}" type="presParOf" srcId="{2F9805DF-CC11-4B63-9E70-1399FE25A228}" destId="{C93A65D2-E765-440F-9DCB-CFBD1AA2F8C0}" srcOrd="1" destOrd="0" presId="urn:microsoft.com/office/officeart/2018/2/layout/IconVerticalSolidList"/>
    <dgm:cxn modelId="{D2D817DF-83C8-4991-8CE3-581F72D9F683}" type="presParOf" srcId="{2F9805DF-CC11-4B63-9E70-1399FE25A228}" destId="{066EE85E-E9BE-4B02-9EFB-93655EA70598}" srcOrd="2" destOrd="0" presId="urn:microsoft.com/office/officeart/2018/2/layout/IconVerticalSolidList"/>
    <dgm:cxn modelId="{399B2E55-2F85-4C45-9FFD-CE85862265B3}" type="presParOf" srcId="{2F9805DF-CC11-4B63-9E70-1399FE25A228}" destId="{2CB226E1-CD28-404B-847A-A956B6210BEC}" srcOrd="3" destOrd="0" presId="urn:microsoft.com/office/officeart/2018/2/layout/IconVerticalSolidList"/>
    <dgm:cxn modelId="{26D06EB1-6C91-47C1-B334-937ACF99EC56}" type="presParOf" srcId="{07C452B3-A9DD-4B9E-9C68-527CDBA4A1B2}" destId="{272F273C-861A-44DB-B282-ED3D046036AB}" srcOrd="5" destOrd="0" presId="urn:microsoft.com/office/officeart/2018/2/layout/IconVerticalSolidList"/>
    <dgm:cxn modelId="{A610B53D-10C8-4049-8172-B130FAC7EB43}" type="presParOf" srcId="{07C452B3-A9DD-4B9E-9C68-527CDBA4A1B2}" destId="{5DFA88B8-D246-4F9F-A3B4-E584BB7ABCA3}" srcOrd="6" destOrd="0" presId="urn:microsoft.com/office/officeart/2018/2/layout/IconVerticalSolidList"/>
    <dgm:cxn modelId="{698842D3-1989-4ED4-943D-97828971A378}" type="presParOf" srcId="{5DFA88B8-D246-4F9F-A3B4-E584BB7ABCA3}" destId="{8F06F667-616E-48E2-98BA-9020EBA3EF67}" srcOrd="0" destOrd="0" presId="urn:microsoft.com/office/officeart/2018/2/layout/IconVerticalSolidList"/>
    <dgm:cxn modelId="{C411D053-286F-4B51-8F76-7EA5224B6615}" type="presParOf" srcId="{5DFA88B8-D246-4F9F-A3B4-E584BB7ABCA3}" destId="{39B5573A-B7B1-4DD4-B399-4077262809C7}" srcOrd="1" destOrd="0" presId="urn:microsoft.com/office/officeart/2018/2/layout/IconVerticalSolidList"/>
    <dgm:cxn modelId="{3229FACA-280A-4233-9E0A-A1FB8C9E51E3}" type="presParOf" srcId="{5DFA88B8-D246-4F9F-A3B4-E584BB7ABCA3}" destId="{DF6818B0-94FB-4A3C-A9AD-F42FE432D0D0}" srcOrd="2" destOrd="0" presId="urn:microsoft.com/office/officeart/2018/2/layout/IconVerticalSolidList"/>
    <dgm:cxn modelId="{9448775D-66D8-4D40-8792-A427C663F1C9}" type="presParOf" srcId="{5DFA88B8-D246-4F9F-A3B4-E584BB7ABCA3}" destId="{E4E210BC-8D8F-4A4B-BC10-B4218189F812}" srcOrd="3" destOrd="0" presId="urn:microsoft.com/office/officeart/2018/2/layout/IconVerticalSolidList"/>
    <dgm:cxn modelId="{FEF83693-ACB1-4C42-8801-3F8AA158FC4F}" type="presParOf" srcId="{07C452B3-A9DD-4B9E-9C68-527CDBA4A1B2}" destId="{1BE4ACF0-108F-4348-9043-00475C7A0E21}" srcOrd="7" destOrd="0" presId="urn:microsoft.com/office/officeart/2018/2/layout/IconVerticalSolidList"/>
    <dgm:cxn modelId="{FD56709A-F55E-476F-B160-DF56400C3780}" type="presParOf" srcId="{07C452B3-A9DD-4B9E-9C68-527CDBA4A1B2}" destId="{114F935C-F328-4F1E-B9C5-3448249E67DE}" srcOrd="8" destOrd="0" presId="urn:microsoft.com/office/officeart/2018/2/layout/IconVerticalSolidList"/>
    <dgm:cxn modelId="{2FECD8B3-0BF8-4EB0-B3DE-C2334B0995EE}" type="presParOf" srcId="{114F935C-F328-4F1E-B9C5-3448249E67DE}" destId="{C76EA1CB-2904-4ED4-BBEF-378F27ECA949}" srcOrd="0" destOrd="0" presId="urn:microsoft.com/office/officeart/2018/2/layout/IconVerticalSolidList"/>
    <dgm:cxn modelId="{ED24D0C3-1ECA-4C0A-A2BA-E9E158AE93D4}" type="presParOf" srcId="{114F935C-F328-4F1E-B9C5-3448249E67DE}" destId="{C8F07F3D-1956-4347-B09A-AA397F7BFD21}" srcOrd="1" destOrd="0" presId="urn:microsoft.com/office/officeart/2018/2/layout/IconVerticalSolidList"/>
    <dgm:cxn modelId="{C85FA7F0-C714-44EC-90E5-05AAB020E67F}" type="presParOf" srcId="{114F935C-F328-4F1E-B9C5-3448249E67DE}" destId="{5050B9DC-59D9-4A6A-9E5E-2FBEFA62B47A}" srcOrd="2" destOrd="0" presId="urn:microsoft.com/office/officeart/2018/2/layout/IconVerticalSolidList"/>
    <dgm:cxn modelId="{850FBC89-4BFD-4025-9BCD-1E90988FDF56}" type="presParOf" srcId="{114F935C-F328-4F1E-B9C5-3448249E67DE}" destId="{796BA2A0-ECB6-4191-B229-318C311FF2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DE0B3-6A9A-454E-99D6-8A678D510710}">
      <dsp:nvSpPr>
        <dsp:cNvPr id="0" name=""/>
        <dsp:cNvSpPr/>
      </dsp:nvSpPr>
      <dsp:spPr>
        <a:xfrm rot="5400000">
          <a:off x="6751214" y="-2217050"/>
          <a:ext cx="2463178" cy="75132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>
              <a:latin typeface="Minion Pro"/>
            </a:rPr>
            <a:t>1552--Goa, India; ongoing establishment of schools and colleagues throughout Asia, Africa, and the Americas, influencing local cultures and societies--27</a:t>
          </a:r>
          <a:r>
            <a:rPr lang="en-US" sz="2100" b="0" kern="1200" dirty="0">
              <a:latin typeface="Minion Pro"/>
              <a:cs typeface="Calibri Light"/>
            </a:rPr>
            <a:t> in U.S., 189 worldwide</a:t>
          </a:r>
          <a:endParaRPr lang="en-US" sz="2100" b="0" kern="1200" dirty="0">
            <a:latin typeface="Minion Pro"/>
            <a:ea typeface="Calibri"/>
            <a:cs typeface="Calibri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>
              <a:latin typeface="Minion Pro"/>
              <a:cs typeface="Calibri Light"/>
              <a:hlinkClick xmlns:r="http://schemas.openxmlformats.org/officeDocument/2006/relationships" r:id="rId1"/>
            </a:rPr>
            <a:t>IAJU</a:t>
          </a:r>
          <a:r>
            <a:rPr lang="en-US" sz="2100" b="0" kern="1200" dirty="0">
              <a:latin typeface="Minion Pro"/>
              <a:ea typeface="Calibri Light"/>
              <a:cs typeface="Calibri Light"/>
              <a:hlinkClick xmlns:r="http://schemas.openxmlformats.org/officeDocument/2006/relationships" r:id="rId1"/>
            </a:rPr>
            <a:t> map</a:t>
          </a:r>
          <a:r>
            <a:rPr lang="en-US" sz="2100" b="0" kern="1200" dirty="0">
              <a:latin typeface="Minion Pro"/>
              <a:ea typeface="Calibri Light"/>
              <a:cs typeface="Calibri Light"/>
            </a:rPr>
            <a:t> including size and scope of enrollment + alumni</a:t>
          </a:r>
          <a:endParaRPr lang="en-US" sz="2100" kern="1200" dirty="0">
            <a:latin typeface="Minion Pro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>
              <a:latin typeface="Minion Pro"/>
            </a:rPr>
            <a:t>History of the founding of Loyola University Chicago, 1870 by Fr. Arnold Damen, primarily focused on serving immigrant students</a:t>
          </a:r>
        </a:p>
      </dsp:txBody>
      <dsp:txXfrm rot="-5400000">
        <a:off x="4226190" y="428216"/>
        <a:ext cx="7392985" cy="2222694"/>
      </dsp:txXfrm>
    </dsp:sp>
    <dsp:sp modelId="{11A68A86-E895-49D2-90D8-2544357E9511}">
      <dsp:nvSpPr>
        <dsp:cNvPr id="0" name=""/>
        <dsp:cNvSpPr/>
      </dsp:nvSpPr>
      <dsp:spPr>
        <a:xfrm>
          <a:off x="0" y="77"/>
          <a:ext cx="4226190" cy="3078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Minion Pro"/>
            </a:rPr>
            <a:t>Global Reach:</a:t>
          </a:r>
          <a:r>
            <a:rPr lang="en-US" sz="3100" kern="1200" dirty="0">
              <a:latin typeface="Minion Pro"/>
            </a:rPr>
            <a:t> Jesuit education spread globally as missionaries traveled to different continents</a:t>
          </a:r>
        </a:p>
      </dsp:txBody>
      <dsp:txXfrm>
        <a:off x="150303" y="150380"/>
        <a:ext cx="3925584" cy="2778367"/>
      </dsp:txXfrm>
    </dsp:sp>
    <dsp:sp modelId="{DFF2E5F8-9143-4568-A000-EFF82A71B351}">
      <dsp:nvSpPr>
        <dsp:cNvPr id="0" name=""/>
        <dsp:cNvSpPr/>
      </dsp:nvSpPr>
      <dsp:spPr>
        <a:xfrm rot="5400000">
          <a:off x="6751214" y="1015871"/>
          <a:ext cx="2463178" cy="75132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Minion Pro"/>
            </a:rPr>
            <a:t>Provides structured approach to education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Minion Pro"/>
            </a:rPr>
            <a:t>Focus on classical studies, language, science, and moral development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Minion Pro"/>
            </a:rPr>
            <a:t>Focus on developing well-rounded individuals with a strong ethical foundation</a:t>
          </a:r>
        </a:p>
      </dsp:txBody>
      <dsp:txXfrm rot="-5400000">
        <a:off x="4226190" y="3661137"/>
        <a:ext cx="7392985" cy="2222694"/>
      </dsp:txXfrm>
    </dsp:sp>
    <dsp:sp modelId="{FF6655E1-4870-449B-89B7-13B25EF8D6D5}">
      <dsp:nvSpPr>
        <dsp:cNvPr id="0" name=""/>
        <dsp:cNvSpPr/>
      </dsp:nvSpPr>
      <dsp:spPr>
        <a:xfrm>
          <a:off x="0" y="3232998"/>
          <a:ext cx="4226190" cy="3078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Minion Pro"/>
            </a:rPr>
            <a:t>Educational Philosophy:</a:t>
          </a:r>
          <a:r>
            <a:rPr lang="en-US" sz="3100" kern="1200" dirty="0">
              <a:latin typeface="Minion Pro"/>
            </a:rPr>
            <a:t> Distinctive educational philosophy known as the "Ratio </a:t>
          </a:r>
          <a:r>
            <a:rPr lang="en-US" sz="3100" kern="1200" dirty="0" err="1">
              <a:latin typeface="Minion Pro"/>
            </a:rPr>
            <a:t>Studiorum</a:t>
          </a:r>
          <a:r>
            <a:rPr lang="en-US" sz="3100" kern="1200" dirty="0">
              <a:latin typeface="Minion Pro"/>
            </a:rPr>
            <a:t>" </a:t>
          </a:r>
        </a:p>
      </dsp:txBody>
      <dsp:txXfrm>
        <a:off x="150303" y="3383301"/>
        <a:ext cx="3925584" cy="2778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F9201-34EC-4370-AF55-6F5FCDE80C5D}">
      <dsp:nvSpPr>
        <dsp:cNvPr id="0" name=""/>
        <dsp:cNvSpPr/>
      </dsp:nvSpPr>
      <dsp:spPr>
        <a:xfrm>
          <a:off x="0" y="4208"/>
          <a:ext cx="11924146" cy="8963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EAE43-79AA-4FE3-A1DB-6A7C574E6601}">
      <dsp:nvSpPr>
        <dsp:cNvPr id="0" name=""/>
        <dsp:cNvSpPr/>
      </dsp:nvSpPr>
      <dsp:spPr>
        <a:xfrm>
          <a:off x="271150" y="205890"/>
          <a:ext cx="493000" cy="493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D8368-A696-4B1B-A6CD-BC7E083674B9}">
      <dsp:nvSpPr>
        <dsp:cNvPr id="0" name=""/>
        <dsp:cNvSpPr/>
      </dsp:nvSpPr>
      <dsp:spPr>
        <a:xfrm>
          <a:off x="1035301" y="4208"/>
          <a:ext cx="10888844" cy="89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5" tIns="94865" rIns="94865" bIns="948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Minion Pro"/>
            </a:rPr>
            <a:t>Magis (The Greater):</a:t>
          </a:r>
          <a:r>
            <a:rPr lang="en-US" sz="1400" b="0" i="0" kern="1200" baseline="0" dirty="0">
              <a:latin typeface="Minion Pro"/>
            </a:rPr>
            <a:t> Jesuit education emphasizes the pursuit of excellence in all aspects of life—intellectual, moral, and spiritual--encourages individuals to strive for their best and to go beyond mere academic achievement.</a:t>
          </a:r>
          <a:endParaRPr lang="en-US" sz="1400" kern="1200" dirty="0">
            <a:latin typeface="Minion Pro"/>
          </a:endParaRPr>
        </a:p>
      </dsp:txBody>
      <dsp:txXfrm>
        <a:off x="1035301" y="4208"/>
        <a:ext cx="10888844" cy="896364"/>
      </dsp:txXfrm>
    </dsp:sp>
    <dsp:sp modelId="{723DEDBD-E8BB-4E5B-BB08-B9994F290062}">
      <dsp:nvSpPr>
        <dsp:cNvPr id="0" name=""/>
        <dsp:cNvSpPr/>
      </dsp:nvSpPr>
      <dsp:spPr>
        <a:xfrm>
          <a:off x="0" y="1124664"/>
          <a:ext cx="11924146" cy="8963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476C7-22ED-4288-81CF-738C2612EC60}">
      <dsp:nvSpPr>
        <dsp:cNvPr id="0" name=""/>
        <dsp:cNvSpPr/>
      </dsp:nvSpPr>
      <dsp:spPr>
        <a:xfrm>
          <a:off x="271150" y="1326346"/>
          <a:ext cx="493000" cy="493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4B79E-14FC-47D2-8FCD-2F1DB122C129}">
      <dsp:nvSpPr>
        <dsp:cNvPr id="0" name=""/>
        <dsp:cNvSpPr/>
      </dsp:nvSpPr>
      <dsp:spPr>
        <a:xfrm>
          <a:off x="1035301" y="1124664"/>
          <a:ext cx="10888844" cy="89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5" tIns="94865" rIns="94865" bIns="948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Minion Pro"/>
            </a:rPr>
            <a:t>Cura </a:t>
          </a:r>
          <a:r>
            <a:rPr lang="en-US" sz="1400" b="1" i="0" kern="1200" baseline="0" dirty="0" err="1">
              <a:latin typeface="Minion Pro"/>
            </a:rPr>
            <a:t>Personalis</a:t>
          </a:r>
          <a:r>
            <a:rPr lang="en-US" sz="1400" b="1" i="0" kern="1200" baseline="0" dirty="0">
              <a:latin typeface="Minion Pro"/>
            </a:rPr>
            <a:t> (Care for the Whole Person):</a:t>
          </a:r>
          <a:r>
            <a:rPr lang="en-US" sz="1400" b="0" i="0" kern="1200" baseline="0" dirty="0">
              <a:latin typeface="Minion Pro"/>
            </a:rPr>
            <a:t> </a:t>
          </a:r>
          <a:r>
            <a:rPr lang="en-US" sz="1400" kern="1200" dirty="0">
              <a:latin typeface="Minion Pro"/>
            </a:rPr>
            <a:t>F</a:t>
          </a:r>
          <a:r>
            <a:rPr lang="en-US" sz="1400" b="0" i="0" kern="1200" baseline="0" dirty="0">
              <a:latin typeface="Minion Pro"/>
            </a:rPr>
            <a:t>ocuses on the individual's holistic development—mind, body, and spirit</a:t>
          </a:r>
          <a:r>
            <a:rPr lang="en-US" sz="1400" b="0" i="0" kern="1200" dirty="0">
              <a:latin typeface="Minion Pro"/>
            </a:rPr>
            <a:t> (students and community)</a:t>
          </a:r>
          <a:endParaRPr lang="en-US" sz="1400" kern="1200" dirty="0">
            <a:latin typeface="Minion Pro"/>
          </a:endParaRPr>
        </a:p>
      </dsp:txBody>
      <dsp:txXfrm>
        <a:off x="1035301" y="1124664"/>
        <a:ext cx="10888844" cy="896364"/>
      </dsp:txXfrm>
    </dsp:sp>
    <dsp:sp modelId="{D9240E22-75BA-4EEF-8ED1-9EB42D4AF775}">
      <dsp:nvSpPr>
        <dsp:cNvPr id="0" name=""/>
        <dsp:cNvSpPr/>
      </dsp:nvSpPr>
      <dsp:spPr>
        <a:xfrm>
          <a:off x="0" y="2245120"/>
          <a:ext cx="11924146" cy="8963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A65D2-E765-440F-9DCB-CFBD1AA2F8C0}">
      <dsp:nvSpPr>
        <dsp:cNvPr id="0" name=""/>
        <dsp:cNvSpPr/>
      </dsp:nvSpPr>
      <dsp:spPr>
        <a:xfrm>
          <a:off x="271150" y="2446802"/>
          <a:ext cx="493000" cy="493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226E1-CD28-404B-847A-A956B6210BEC}">
      <dsp:nvSpPr>
        <dsp:cNvPr id="0" name=""/>
        <dsp:cNvSpPr/>
      </dsp:nvSpPr>
      <dsp:spPr>
        <a:xfrm>
          <a:off x="1035301" y="2245120"/>
          <a:ext cx="10888844" cy="89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5" tIns="94865" rIns="94865" bIns="948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Minion Pro"/>
            </a:rPr>
            <a:t>Men and Women/People for and with Others:</a:t>
          </a:r>
          <a:r>
            <a:rPr lang="en-US" sz="1400" b="0" i="0" kern="1200" baseline="0" dirty="0">
              <a:latin typeface="Minion Pro"/>
            </a:rPr>
            <a:t> </a:t>
          </a:r>
          <a:r>
            <a:rPr lang="en-US" sz="1400" kern="1200" dirty="0">
              <a:latin typeface="Minion Pro"/>
            </a:rPr>
            <a:t>I</a:t>
          </a:r>
          <a:r>
            <a:rPr lang="en-US" sz="1400" b="0" i="0" kern="1200" baseline="0" dirty="0">
              <a:latin typeface="Minion Pro"/>
            </a:rPr>
            <a:t>nstills a commitment to social justice and service to others,</a:t>
          </a:r>
          <a:r>
            <a:rPr lang="en-US" sz="1400" b="0" i="0" kern="1200" dirty="0">
              <a:latin typeface="Minion Pro"/>
            </a:rPr>
            <a:t> encouraging us to use </a:t>
          </a:r>
          <a:r>
            <a:rPr lang="en-US" sz="1400" b="0" i="0" kern="1200" baseline="0" dirty="0">
              <a:latin typeface="Minion Pro"/>
            </a:rPr>
            <a:t>education and talents for the betterment of society (including and at times specifically</a:t>
          </a:r>
          <a:r>
            <a:rPr lang="en-US" sz="1400" b="0" i="0" kern="1200" dirty="0">
              <a:latin typeface="Minion Pro"/>
            </a:rPr>
            <a:t> responsive toward </a:t>
          </a:r>
          <a:r>
            <a:rPr lang="en-US" sz="1400" b="0" i="0" kern="1200" baseline="0" dirty="0">
              <a:latin typeface="Minion Pro"/>
            </a:rPr>
            <a:t>marginalized communities)</a:t>
          </a:r>
          <a:endParaRPr lang="en-US" sz="1400" kern="1200" dirty="0">
            <a:latin typeface="Minion Pro"/>
          </a:endParaRPr>
        </a:p>
      </dsp:txBody>
      <dsp:txXfrm>
        <a:off x="1035301" y="2245120"/>
        <a:ext cx="10888844" cy="896364"/>
      </dsp:txXfrm>
    </dsp:sp>
    <dsp:sp modelId="{8F06F667-616E-48E2-98BA-9020EBA3EF67}">
      <dsp:nvSpPr>
        <dsp:cNvPr id="0" name=""/>
        <dsp:cNvSpPr/>
      </dsp:nvSpPr>
      <dsp:spPr>
        <a:xfrm>
          <a:off x="0" y="3365576"/>
          <a:ext cx="11924146" cy="8963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5573A-B7B1-4DD4-B399-4077262809C7}">
      <dsp:nvSpPr>
        <dsp:cNvPr id="0" name=""/>
        <dsp:cNvSpPr/>
      </dsp:nvSpPr>
      <dsp:spPr>
        <a:xfrm>
          <a:off x="271150" y="3567258"/>
          <a:ext cx="493000" cy="493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210BC-8D8F-4A4B-BC10-B4218189F812}">
      <dsp:nvSpPr>
        <dsp:cNvPr id="0" name=""/>
        <dsp:cNvSpPr/>
      </dsp:nvSpPr>
      <dsp:spPr>
        <a:xfrm>
          <a:off x="1035301" y="3365576"/>
          <a:ext cx="10888844" cy="89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5" tIns="94865" rIns="94865" bIns="948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Minion Pro"/>
            </a:rPr>
            <a:t>Contemplation in Action:</a:t>
          </a:r>
          <a:r>
            <a:rPr lang="en-US" sz="1400" b="0" i="0" kern="1200" baseline="0" dirty="0">
              <a:latin typeface="Minion Pro"/>
            </a:rPr>
            <a:t> Rooted in Ignatian spirituality, this value encourages reflection, discernment, and contemplation as integral parts of decision-making and action. </a:t>
          </a:r>
          <a:r>
            <a:rPr lang="en-US" sz="1400" kern="1200" dirty="0">
              <a:latin typeface="Minion Pro"/>
            </a:rPr>
            <a:t>This </a:t>
          </a:r>
          <a:r>
            <a:rPr lang="en-US" sz="1400" b="0" i="0" kern="1200" baseline="0" dirty="0">
              <a:latin typeface="Minion Pro"/>
            </a:rPr>
            <a:t>promotes a reflective approach to life's challenges and encourages students to engage in thoughtful, meaningful action.</a:t>
          </a:r>
          <a:endParaRPr lang="en-US" sz="1400" kern="1200" dirty="0">
            <a:latin typeface="Minion Pro"/>
          </a:endParaRPr>
        </a:p>
      </dsp:txBody>
      <dsp:txXfrm>
        <a:off x="1035301" y="3365576"/>
        <a:ext cx="10888844" cy="896364"/>
      </dsp:txXfrm>
    </dsp:sp>
    <dsp:sp modelId="{C76EA1CB-2904-4ED4-BBEF-378F27ECA949}">
      <dsp:nvSpPr>
        <dsp:cNvPr id="0" name=""/>
        <dsp:cNvSpPr/>
      </dsp:nvSpPr>
      <dsp:spPr>
        <a:xfrm>
          <a:off x="0" y="4486031"/>
          <a:ext cx="11924146" cy="8963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7F3D-1956-4347-B09A-AA397F7BFD21}">
      <dsp:nvSpPr>
        <dsp:cNvPr id="0" name=""/>
        <dsp:cNvSpPr/>
      </dsp:nvSpPr>
      <dsp:spPr>
        <a:xfrm>
          <a:off x="271150" y="4687714"/>
          <a:ext cx="493000" cy="493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BA2A0-ECB6-4191-B229-318C311FF2DA}">
      <dsp:nvSpPr>
        <dsp:cNvPr id="0" name=""/>
        <dsp:cNvSpPr/>
      </dsp:nvSpPr>
      <dsp:spPr>
        <a:xfrm>
          <a:off x="1035301" y="4486031"/>
          <a:ext cx="10888844" cy="89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5" tIns="94865" rIns="94865" bIns="948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Minion Pro"/>
            </a:rPr>
            <a:t>Finding God in All Things:</a:t>
          </a:r>
          <a:r>
            <a:rPr lang="en-US" sz="1400" b="0" i="0" kern="1200" baseline="0" dirty="0">
              <a:latin typeface="Minion Pro"/>
            </a:rPr>
            <a:t> </a:t>
          </a:r>
          <a:r>
            <a:rPr lang="en-US" sz="1400" kern="1200" dirty="0">
              <a:latin typeface="Minion Pro"/>
            </a:rPr>
            <a:t>E</a:t>
          </a:r>
          <a:r>
            <a:rPr lang="en-US" sz="1400" b="0" i="0" kern="1200" baseline="0" dirty="0">
              <a:latin typeface="Minion Pro"/>
            </a:rPr>
            <a:t>ncourages individuals to seek and recognize the presence of the divine in all aspects of life, whether in academics, relationships, or societal issues—in</a:t>
          </a:r>
          <a:r>
            <a:rPr lang="en-US" sz="1400" b="0" i="0" kern="1200" dirty="0">
              <a:latin typeface="Minion Pro"/>
            </a:rPr>
            <a:t> best case, e</a:t>
          </a:r>
          <a:r>
            <a:rPr lang="en-US" sz="1400" kern="1200" dirty="0">
              <a:latin typeface="Minion Pro"/>
            </a:rPr>
            <a:t>mphasizes</a:t>
          </a:r>
          <a:r>
            <a:rPr lang="en-US" sz="1400" b="0" i="0" kern="1200" baseline="0" dirty="0">
              <a:latin typeface="Minion Pro"/>
            </a:rPr>
            <a:t> integration of faith and reason</a:t>
          </a:r>
          <a:endParaRPr lang="en-US" sz="1400" kern="1200" dirty="0">
            <a:latin typeface="Minion Pro"/>
          </a:endParaRPr>
        </a:p>
      </dsp:txBody>
      <dsp:txXfrm>
        <a:off x="1035301" y="4486031"/>
        <a:ext cx="10888844" cy="89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45794"/>
            <a:ext cx="85344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 headline goes here. One or two lines.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1948"/>
            <a:ext cx="103632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DEPARTMENT NAME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468053"/>
            <a:ext cx="85344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165656"/>
            <a:ext cx="1150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12192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321285"/>
            <a:ext cx="103632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826669"/>
            <a:ext cx="103632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5072530"/>
            <a:ext cx="10310284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3084" y="3984112"/>
            <a:ext cx="103632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0" y="459350"/>
            <a:ext cx="1076553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458" y="2335053"/>
            <a:ext cx="8863185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52458" y="2973057"/>
            <a:ext cx="8863185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52458" y="3676852"/>
            <a:ext cx="8863185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30" y="5267128"/>
            <a:ext cx="8863185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586990"/>
            <a:ext cx="10629381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Label goes here, if needed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8" y="2826722"/>
            <a:ext cx="10629381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Type sample goes here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4461" y="1914072"/>
            <a:ext cx="1062983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Headline/sample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4182273"/>
            <a:ext cx="10629381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Secondary type sample (chart, caption, etc.)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9" y="3810001"/>
            <a:ext cx="3896101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NSgmm9FX2s?feature=shared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.edu/ccih/" TargetMode="External"/><Relationship Id="rId2" Type="http://schemas.openxmlformats.org/officeDocument/2006/relationships/hyperlink" Target="https://www.luc.edu/mission/facultyandstaffformation/retrea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uc.edu/fcip/ignatianpedagogy/ignatianpedagogyprograms/ignatianpedagogyseminar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3600008"/>
            <a:ext cx="8534400" cy="1383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inion Pro"/>
              </a:rPr>
              <a:t>Claire Noonan, Teresa </a:t>
            </a:r>
            <a:r>
              <a:rPr lang="en-US" dirty="0" err="1">
                <a:latin typeface="Minion Pro"/>
              </a:rPr>
              <a:t>Calpino</a:t>
            </a:r>
            <a:r>
              <a:rPr lang="en-US" dirty="0">
                <a:latin typeface="Minion Pro"/>
              </a:rPr>
              <a:t> &amp; Julia Pryce</a:t>
            </a:r>
          </a:p>
          <a:p>
            <a:r>
              <a:rPr lang="en-US" dirty="0">
                <a:latin typeface="Minion Pro"/>
              </a:rPr>
              <a:t>January 11, 2024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30234"/>
            <a:ext cx="10363200" cy="14700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yriad Pro"/>
              </a:rPr>
              <a:t>Mission integration</a:t>
            </a:r>
            <a:endParaRPr lang="en-US" sz="2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0" y="1887482"/>
            <a:ext cx="8534400" cy="8604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latin typeface="Myriad Pro"/>
              </a:rPr>
              <a:t>Loyola's Jesuit &amp; Catholic Mission and Identity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3E5C-0B33-DDA1-8360-BBC35FE64761}"/>
              </a:ext>
            </a:extLst>
          </p:cNvPr>
          <p:cNvSpPr>
            <a:spLocks noGrp="1"/>
          </p:cNvSpPr>
          <p:nvPr/>
        </p:nvSpPr>
        <p:spPr>
          <a:xfrm>
            <a:off x="1581442" y="1998827"/>
            <a:ext cx="9068727" cy="3888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A process for choices that are absolutely clear or need to be made on a moment's notice</a:t>
            </a:r>
            <a:endParaRPr lang="en-US" dirty="0">
              <a:solidFill>
                <a:schemeClr val="bg1"/>
              </a:solidFill>
              <a:latin typeface="Minion Pro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cs typeface="Calibri"/>
              </a:rPr>
              <a:t>Is not a method to get what you want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cs typeface="Calibri"/>
              </a:rPr>
              <a:t>A linear process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cs typeface="Calibri"/>
              </a:rPr>
              <a:t>A guarantee of certainty 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>
              <a:ea typeface="Calibri" panose="020F0502020204030204"/>
              <a:cs typeface="Calibri" panose="020F0502020204030204"/>
            </a:endParaRPr>
          </a:p>
          <a:p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6171ED5-0407-E0B6-EA9E-C4E5B718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641700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What discernment is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3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6724-8467-2C70-4C73-94FA55A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E21C-AF92-B05B-6C87-F7C23DCE31DD}"/>
              </a:ext>
            </a:extLst>
          </p:cNvPr>
          <p:cNvSpPr>
            <a:spLocks noGrp="1"/>
          </p:cNvSpPr>
          <p:nvPr/>
        </p:nvSpPr>
        <p:spPr>
          <a:xfrm>
            <a:off x="918833" y="1540918"/>
            <a:ext cx="10493336" cy="4595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en-US" sz="2300" dirty="0">
                <a:solidFill>
                  <a:srgbClr val="FFFFFF"/>
                </a:solidFill>
                <a:latin typeface="Minion Pro"/>
                <a:cs typeface="Arial"/>
              </a:rPr>
              <a:t>The First Time: Ignatius says, "Your decision comes without doubt or being able to doubt."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endParaRPr lang="en-US" sz="2300" dirty="0">
              <a:solidFill>
                <a:srgbClr val="FFFFFF"/>
              </a:solidFill>
              <a:latin typeface="Minion Pro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en-US" sz="2300" dirty="0">
                <a:solidFill>
                  <a:srgbClr val="FFFFFF"/>
                </a:solidFill>
                <a:latin typeface="Minion Pro"/>
                <a:cs typeface="Arial"/>
              </a:rPr>
              <a:t>The Second Time: We feel conflicted when faced with an important choice. One alternative seems more attractive than the others, but we have misgivings.</a:t>
            </a:r>
          </a:p>
          <a:p>
            <a:pPr marL="1028700" lvl="1" indent="-285750">
              <a:lnSpc>
                <a:spcPct val="100000"/>
              </a:lnSpc>
              <a:spcBef>
                <a:spcPct val="20000"/>
              </a:spcBef>
              <a:buFont typeface="Courier New,monospace"/>
              <a:buChar char="o"/>
            </a:pPr>
            <a:r>
              <a:rPr lang="en-US" sz="2300" dirty="0">
                <a:solidFill>
                  <a:srgbClr val="FFFFFF"/>
                </a:solidFill>
                <a:latin typeface="Minion Pro"/>
                <a:cs typeface="Arial"/>
              </a:rPr>
              <a:t>Consolation and Desolation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300" dirty="0">
              <a:solidFill>
                <a:srgbClr val="FFFFFF"/>
              </a:solidFill>
              <a:latin typeface="Minion Pro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en-US" sz="2300" dirty="0">
                <a:solidFill>
                  <a:srgbClr val="FFFFFF"/>
                </a:solidFill>
                <a:latin typeface="Minion Pro"/>
                <a:cs typeface="Arial"/>
              </a:rPr>
              <a:t>The Third Time: You have two good alternatives where neither seems an obvious choice</a:t>
            </a:r>
          </a:p>
          <a:p>
            <a:pPr marL="1028700" lvl="1" indent="-285750">
              <a:lnSpc>
                <a:spcPct val="100000"/>
              </a:lnSpc>
              <a:spcBef>
                <a:spcPct val="20000"/>
              </a:spcBef>
              <a:buFont typeface="Courier New,monospace"/>
              <a:buChar char="o"/>
            </a:pPr>
            <a:r>
              <a:rPr lang="en-US" sz="2300" dirty="0">
                <a:solidFill>
                  <a:srgbClr val="FFFFFF"/>
                </a:solidFill>
                <a:latin typeface="Minion Pro"/>
                <a:cs typeface="Arial"/>
              </a:rPr>
              <a:t>Analysis</a:t>
            </a:r>
          </a:p>
          <a:p>
            <a:pPr marL="1028700" lvl="1" indent="-285750">
              <a:lnSpc>
                <a:spcPct val="100000"/>
              </a:lnSpc>
              <a:spcBef>
                <a:spcPct val="20000"/>
              </a:spcBef>
              <a:buFont typeface="Courier New,monospace"/>
              <a:buChar char="o"/>
            </a:pPr>
            <a:r>
              <a:rPr lang="en-US" sz="2300" dirty="0">
                <a:solidFill>
                  <a:srgbClr val="FFFFFF"/>
                </a:solidFill>
                <a:latin typeface="Minion Pro"/>
                <a:cs typeface="Arial"/>
              </a:rPr>
              <a:t>Imagination</a:t>
            </a:r>
          </a:p>
          <a:p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B7E11BB-80B1-D871-26CB-FBCBED4C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641700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Three "Times" of Discernment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1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D1D4-0607-3236-E863-18748C71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2712-928A-C1F0-A948-5FC2B4C593A9}"/>
              </a:ext>
            </a:extLst>
          </p:cNvPr>
          <p:cNvSpPr>
            <a:spLocks noGrp="1"/>
          </p:cNvSpPr>
          <p:nvPr/>
        </p:nvSpPr>
        <p:spPr>
          <a:xfrm>
            <a:off x="2410097" y="2461470"/>
            <a:ext cx="8864029" cy="4605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Make discernment a priority</a:t>
            </a:r>
            <a:endParaRPr lang="en-US" dirty="0">
              <a:solidFill>
                <a:schemeClr val="bg1"/>
              </a:solidFill>
              <a:latin typeface="Minion Pro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cs typeface="Calibri"/>
              </a:rPr>
              <a:t>Spend time focused in reflection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2"/>
              </a:rPr>
              <a:t>Awareness</a:t>
            </a:r>
            <a:endParaRPr lang="en-US" dirty="0">
              <a:solidFill>
                <a:schemeClr val="bg1"/>
              </a:solidFill>
              <a:latin typeface="Minion Pro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cs typeface="Calibri"/>
              </a:rPr>
              <a:t>Don't act impulsively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nion Pro"/>
                <a:cs typeface="Calibri"/>
              </a:rPr>
              <a:t>Pay attention to shifts in your emotions and inner life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2400" dirty="0"/>
            </a:br>
            <a:endParaRPr lang="en-US" sz="2400">
              <a:ea typeface="Calibri" panose="020F0502020204030204"/>
              <a:cs typeface="Calibri" panose="020F0502020204030204"/>
            </a:endParaRPr>
          </a:p>
          <a:p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F9C1ECF-AD82-E32C-E61B-0AA19111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578200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Five Insights From discernment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8DFE4-A784-B6CB-D470-6FE0DED5792A}"/>
              </a:ext>
            </a:extLst>
          </p:cNvPr>
          <p:cNvSpPr txBox="1"/>
          <p:nvPr/>
        </p:nvSpPr>
        <p:spPr>
          <a:xfrm>
            <a:off x="2407636" y="1422401"/>
            <a:ext cx="74962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nion Pro"/>
                <a:cs typeface="Calibri Light"/>
              </a:rPr>
              <a:t>"Our one choice should be this: I want and I choose what leads to God's deepening life in me."--</a:t>
            </a:r>
            <a:r>
              <a:rPr lang="en-US" sz="1600" i="1" dirty="0">
                <a:solidFill>
                  <a:schemeClr val="bg1"/>
                </a:solidFill>
                <a:latin typeface="Minion Pro"/>
                <a:cs typeface="Calibri Light"/>
              </a:rPr>
              <a:t>The Spiritual Exercises</a:t>
            </a:r>
            <a:endParaRPr lang="en-US" sz="1600" dirty="0">
              <a:solidFill>
                <a:schemeClr val="bg1"/>
              </a:solid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49721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B361-9ED9-05BB-65E7-A1F899E40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0276-3977-2914-0851-431B8D670BD2}"/>
              </a:ext>
            </a:extLst>
          </p:cNvPr>
          <p:cNvSpPr>
            <a:spLocks noGrp="1"/>
          </p:cNvSpPr>
          <p:nvPr/>
        </p:nvSpPr>
        <p:spPr>
          <a:xfrm>
            <a:off x="996138" y="1377632"/>
            <a:ext cx="10824640" cy="4909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Leads to movement; especially along the path of love and service</a:t>
            </a:r>
            <a:endParaRPr lang="en-US" sz="3000" dirty="0">
              <a:solidFill>
                <a:schemeClr val="bg1"/>
              </a:solidFill>
              <a:latin typeface="Minion Pro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Minion Pro"/>
                <a:cs typeface="Calibri"/>
              </a:rPr>
              <a:t>Made in freedom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Minion Pro"/>
                <a:cs typeface="Calibri"/>
              </a:rPr>
              <a:t>Feels balanced and involves the whole person (mind, will, and emotion)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Minion Pro"/>
                <a:cs typeface="Calibri"/>
              </a:rPr>
              <a:t>Leads to more questions and into deeper knowledge</a:t>
            </a:r>
          </a:p>
          <a:p>
            <a:endParaRPr lang="en-US" sz="3200" dirty="0">
              <a:solidFill>
                <a:schemeClr val="bg1"/>
              </a:solidFill>
              <a:latin typeface="Minion Pro"/>
              <a:cs typeface="Calibri"/>
            </a:endParaRPr>
          </a:p>
          <a:p>
            <a:pPr marL="0" indent="0">
              <a:buNone/>
            </a:pPr>
            <a:br>
              <a:rPr lang="en-US" sz="2400" dirty="0"/>
            </a:br>
            <a:endParaRPr lang="en-US" sz="2400">
              <a:ea typeface="Calibri" panose="020F0502020204030204"/>
              <a:cs typeface="Calibri" panose="020F0502020204030204"/>
            </a:endParaRPr>
          </a:p>
          <a:p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BF07E1D-0660-C1A6-AC79-0028EDAF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578200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Signs of good discernment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5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23D7-C439-0879-CC53-50E0A0A7F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1832EF9-7682-406B-0325-32998E11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578200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Using discernment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035BB0-5540-9F16-AFB2-7225D67BFE18}"/>
              </a:ext>
            </a:extLst>
          </p:cNvPr>
          <p:cNvSpPr>
            <a:spLocks noGrp="1"/>
          </p:cNvSpPr>
          <p:nvPr/>
        </p:nvSpPr>
        <p:spPr>
          <a:xfrm>
            <a:off x="1334864" y="1415581"/>
            <a:ext cx="9521315" cy="447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Identify 1 goal for each of the</a:t>
            </a:r>
            <a:r>
              <a:rPr lang="en-US" sz="280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  following areas</a:t>
            </a: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: teaching, research</a:t>
            </a:r>
            <a:r>
              <a:rPr lang="en-US" sz="280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, service, and leadership</a:t>
            </a: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.</a:t>
            </a:r>
            <a:endParaRPr lang="en-US" sz="2800">
              <a:solidFill>
                <a:schemeClr val="bg1"/>
              </a:solidFill>
              <a:latin typeface="Minion Pro"/>
              <a:cs typeface="Calibri" panose="020F0502020204030204"/>
            </a:endParaRPr>
          </a:p>
          <a:p>
            <a:pPr marL="914400" lvl="1" indent="-45720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Identify 1 area of concern for each area.</a:t>
            </a:r>
            <a:endParaRPr lang="en-US" sz="2800">
              <a:solidFill>
                <a:schemeClr val="bg1"/>
              </a:solidFill>
              <a:latin typeface="Minion Pro"/>
              <a:cs typeface="Calibri" panose="020F0502020204030204"/>
            </a:endParaRPr>
          </a:p>
          <a:p>
            <a:pPr marL="914400" lvl="1" indent="-45720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Notice how you feel when you think about these goals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Imagine what would it feel like if you attained your goal? Write down anything significant.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Jot down some potential advantages and disadvantages of pursuing the paths you have identified.</a:t>
            </a:r>
            <a:endParaRPr lang="en-US" sz="2800" dirty="0">
              <a:solidFill>
                <a:schemeClr val="bg1"/>
              </a:solidFill>
              <a:latin typeface="Minion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58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6635-1A67-3C32-BEF0-F1C45DB0F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05E1FC4-81F8-F10D-A076-AC8864E7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578200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Break out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12344-0A14-A548-4647-74A773CDF206}"/>
              </a:ext>
            </a:extLst>
          </p:cNvPr>
          <p:cNvSpPr>
            <a:spLocks noGrp="1"/>
          </p:cNvSpPr>
          <p:nvPr/>
        </p:nvSpPr>
        <p:spPr>
          <a:xfrm>
            <a:off x="1492214" y="1007708"/>
            <a:ext cx="9521797" cy="507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Share </a:t>
            </a:r>
            <a:r>
              <a:rPr lang="en-US" sz="2400" u="sng" dirty="0">
                <a:solidFill>
                  <a:schemeClr val="bg1"/>
                </a:solidFill>
                <a:latin typeface="Minion Pro"/>
                <a:cs typeface="Calibri"/>
              </a:rPr>
              <a:t>one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 of your goals/decisions with group.</a:t>
            </a:r>
          </a:p>
          <a:p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Share your thoughts: What are some of the thoughts and emotions you discerned?</a:t>
            </a:r>
          </a:p>
          <a:p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Share any significant advantages or disadvantages you noted.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=========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Listen carefully without interrupting or offering advice.</a:t>
            </a:r>
          </a:p>
          <a:p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When the presenter is done sharing, each listener can offer one insight.</a:t>
            </a:r>
          </a:p>
          <a:p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Don't advise or direct, instead ask a question or reflect one thing that you think is significant from the presenter's reflection.</a:t>
            </a:r>
          </a:p>
        </p:txBody>
      </p:sp>
    </p:spTree>
    <p:extLst>
      <p:ext uri="{BB962C8B-B14F-4D97-AF65-F5344CB8AC3E}">
        <p14:creationId xmlns:p14="http://schemas.microsoft.com/office/powerpoint/2010/main" val="279669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35E02-543A-A964-2F23-867C06BF1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87E2D71-B54A-CCCF-9832-85D633A2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578200"/>
            <a:ext cx="8863185" cy="58971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Works Cited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1E92-2C37-E61E-BA09-B7BF3FC544CA}"/>
              </a:ext>
            </a:extLst>
          </p:cNvPr>
          <p:cNvSpPr>
            <a:spLocks noGrp="1"/>
          </p:cNvSpPr>
          <p:nvPr/>
        </p:nvSpPr>
        <p:spPr>
          <a:xfrm>
            <a:off x="1485025" y="1115538"/>
            <a:ext cx="9521797" cy="507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Minion Pro"/>
                <a:cs typeface="Calibri"/>
              </a:rPr>
              <a:t>Dyckman, Katherine, Garvin, Mary and Liebert, Elizabeth. </a:t>
            </a:r>
            <a:r>
              <a:rPr lang="en-US" sz="2400" i="1" dirty="0">
                <a:solidFill>
                  <a:schemeClr val="bg1"/>
                </a:solidFill>
                <a:latin typeface="Minion Pro"/>
                <a:cs typeface="Calibri"/>
              </a:rPr>
              <a:t>The Spiritual Exercises Reclaimed: Uncovering Liberating Possibilities for Women.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 New York: Paulist Press. 2001.</a:t>
            </a:r>
            <a:endParaRPr lang="en-US" sz="2400" i="1" dirty="0">
              <a:solidFill>
                <a:schemeClr val="bg1"/>
              </a:solidFill>
              <a:latin typeface="Minion Pro"/>
              <a:cs typeface="Calibri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Minion Pro"/>
                <a:cs typeface="Calibri"/>
              </a:rPr>
              <a:t>Fleming, David S.J.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Minion Pro"/>
                <a:cs typeface="Calibri"/>
              </a:rPr>
              <a:t>Draw Me into Your Friendship: A Literal Translation and a Contemporary Reading of the Spiritual Exercises. 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Brighton,</a:t>
            </a:r>
            <a:r>
              <a:rPr lang="en-US" sz="2400" dirty="0">
                <a:solidFill>
                  <a:schemeClr val="bg1"/>
                </a:solidFill>
                <a:latin typeface="Minion Pro"/>
                <a:ea typeface="Tahoma"/>
                <a:cs typeface="Calibri"/>
              </a:rPr>
              <a:t> MA: Institute of Jesuit Sources. 1996.</a:t>
            </a:r>
            <a:endParaRPr lang="en-US" sz="2400" dirty="0">
              <a:solidFill>
                <a:schemeClr val="bg1"/>
              </a:solidFill>
              <a:latin typeface="Minion Pro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inion Pro"/>
                <a:ea typeface="Tahoma"/>
                <a:cs typeface="Calibri"/>
              </a:rPr>
              <a:t>_____________. </a:t>
            </a:r>
            <a:r>
              <a:rPr lang="en-US" sz="2400" i="1" dirty="0">
                <a:solidFill>
                  <a:schemeClr val="bg1"/>
                </a:solidFill>
                <a:latin typeface="Minion Pro"/>
                <a:ea typeface="Tahoma"/>
                <a:cs typeface="Calibri"/>
              </a:rPr>
              <a:t>What is Ignatian Spirituality? </a:t>
            </a:r>
            <a:r>
              <a:rPr lang="en-US" sz="2400" dirty="0">
                <a:solidFill>
                  <a:schemeClr val="bg1"/>
                </a:solidFill>
                <a:latin typeface="Minion Pro"/>
                <a:ea typeface="Tahoma"/>
                <a:cs typeface="Calibri"/>
              </a:rPr>
              <a:t>Chicago: Loyola Press, 2008.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Minion Pro"/>
                <a:cs typeface="Calibri"/>
              </a:rPr>
              <a:t>Lonsdale, David.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Minion Pro"/>
                <a:cs typeface="Calibri"/>
              </a:rPr>
              <a:t>Eyes to See Ears to Hear: An Introduction to Ignatian Spirituality. 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New York:</a:t>
            </a:r>
            <a:r>
              <a:rPr lang="en-US" sz="2400" i="1" dirty="0">
                <a:solidFill>
                  <a:schemeClr val="bg1"/>
                </a:solidFill>
                <a:latin typeface="Minion Pro"/>
                <a:cs typeface="Calibri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Orbis Books, 2000.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  <a:latin typeface="Minion Pro"/>
                <a:cs typeface="Calibri"/>
              </a:rPr>
              <a:t>Sparough</a:t>
            </a:r>
            <a:r>
              <a:rPr lang="en-US" sz="2400" b="1" dirty="0">
                <a:solidFill>
                  <a:schemeClr val="bg1"/>
                </a:solidFill>
                <a:latin typeface="Minion Pro"/>
                <a:cs typeface="Calibri"/>
              </a:rPr>
              <a:t>, J. Michael S.J., Manney, Jim and Hipskind, Tim S.J.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Minion Pro"/>
                <a:cs typeface="Calibri"/>
              </a:rPr>
              <a:t>What's Your Decision? How to Make Choices with Confidence and Clarity, An Ignatian Approach. 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Chicago: Loyola Press. 2010.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Minion Pro"/>
                <a:cs typeface="Calibri"/>
              </a:rPr>
              <a:t>Tetlow, Joseph S.J. </a:t>
            </a:r>
            <a:r>
              <a:rPr lang="en-US" sz="2400" i="1" dirty="0">
                <a:solidFill>
                  <a:schemeClr val="bg1"/>
                </a:solidFill>
                <a:latin typeface="Minion Pro"/>
                <a:cs typeface="Calibri"/>
              </a:rPr>
              <a:t>Always Discerning: An Ignatian Spirituality for the New Millenium. </a:t>
            </a:r>
            <a:r>
              <a:rPr lang="en-US" sz="2400" dirty="0">
                <a:solidFill>
                  <a:schemeClr val="bg1"/>
                </a:solidFill>
                <a:latin typeface="Minion Pro"/>
                <a:cs typeface="Calibri"/>
              </a:rPr>
              <a:t>Chicago: Loyola Press. 2016.</a:t>
            </a:r>
          </a:p>
        </p:txBody>
      </p:sp>
    </p:spTree>
    <p:extLst>
      <p:ext uri="{BB962C8B-B14F-4D97-AF65-F5344CB8AC3E}">
        <p14:creationId xmlns:p14="http://schemas.microsoft.com/office/powerpoint/2010/main" val="81318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8C7B0D-9EE8-4FED-A346-0D4A95D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7681" y="82685"/>
            <a:ext cx="13650622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Myriad Pro"/>
              </a:rPr>
              <a:t>Upcoming opportunities for further learning/engagement</a:t>
            </a:r>
            <a:endParaRPr lang="en-US" sz="30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386EA4-C180-F3AE-68E9-9205B191F4F5}"/>
              </a:ext>
            </a:extLst>
          </p:cNvPr>
          <p:cNvSpPr txBox="1"/>
          <p:nvPr/>
        </p:nvSpPr>
        <p:spPr>
          <a:xfrm>
            <a:off x="424459" y="1162619"/>
            <a:ext cx="11341184" cy="53245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Minion Pro"/>
                <a:cs typeface="Calibri" panose="020F0502020204030204"/>
                <a:hlinkClick r:id="rId2"/>
              </a:rPr>
              <a:t>IGNATIAN SPIRITUALITY</a:t>
            </a:r>
            <a:endParaRPr lang="en-US" sz="2000" dirty="0">
              <a:latin typeface="Minion Pr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Minion Pro"/>
                <a:cs typeface="Calibri" panose="020F0502020204030204"/>
              </a:rPr>
              <a:t>Busy Person's Retreat: Feb. 15-April 3, with weekly spiritual direction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Minion Pro"/>
                <a:cs typeface="Calibri" panose="020F0502020204030204"/>
              </a:rPr>
              <a:t>Faculty Writing Retreat: March 4-6, Bellarmine Jesuit Reteat House, Barrington IL </a:t>
            </a:r>
            <a:endParaRPr lang="en-US" sz="2000">
              <a:latin typeface="Minion Pro"/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Minion Pro"/>
                <a:cs typeface="Calibri" panose="020F0502020204030204"/>
              </a:rPr>
              <a:t>May Retreat, honoring the faith, spirituality and aspirations of women of color: May 16-18, LUREC</a:t>
            </a:r>
            <a:endParaRPr lang="en-US" sz="2000">
              <a:latin typeface="Minion Pro"/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Minion Pro"/>
                <a:cs typeface="Calibri" panose="020F0502020204030204"/>
              </a:rPr>
              <a:t>Ignatian Contemplation Retreat: June 4-6, LUREC</a:t>
            </a:r>
          </a:p>
          <a:p>
            <a:r>
              <a:rPr lang="en-US" sz="2000" dirty="0">
                <a:latin typeface="Minion Pro"/>
                <a:cs typeface="Calibri" panose="020F0502020204030204"/>
                <a:hlinkClick r:id="rId3"/>
              </a:rPr>
              <a:t>HANK CENTER FOR THE CATHOLIC INTELLECTUAL HERITAGE:</a:t>
            </a:r>
            <a:endParaRPr lang="en-US" sz="2000" dirty="0">
              <a:latin typeface="Minion Pro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Minion Pro"/>
                <a:cs typeface="Calibri"/>
              </a:rPr>
              <a:t>Research Fellowship for advanced scholarly study of Catholic thought as it touches on the arts, humanities, and sciences: January 22 submission deadline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Minion Pro"/>
                <a:cs typeface="Calibri"/>
              </a:rPr>
              <a:t>Course Development Grant for graduate and undergraduate courses connected to a broad range of Catholic thought: January 22 submission deadline</a:t>
            </a:r>
          </a:p>
          <a:p>
            <a:r>
              <a:rPr lang="en-US" sz="2000" dirty="0">
                <a:latin typeface="Minion Pro"/>
                <a:cs typeface="Calibri"/>
                <a:hlinkClick r:id="rId4"/>
              </a:rPr>
              <a:t>FACULTY CENTER FOR IGNATIAN PEDAGOGY:</a:t>
            </a:r>
            <a:endParaRPr lang="en-US" sz="2000" dirty="0">
              <a:latin typeface="Minion Pro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Minion Pro"/>
                <a:cs typeface="Calibri"/>
              </a:rPr>
              <a:t>January 23: Applying IP Theme "Contemplatives in Action" to Classroom Strategies </a:t>
            </a:r>
            <a:r>
              <a:rPr lang="en-US" sz="2000" i="1" dirty="0">
                <a:latin typeface="Minion Pro"/>
                <a:cs typeface="Calibri"/>
              </a:rPr>
              <a:t>with Eilene Edejer and Elizabeth Wakefield</a:t>
            </a:r>
            <a:endParaRPr lang="en-US" sz="2000" dirty="0">
              <a:latin typeface="Minion Pro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Minion Pro"/>
                <a:cs typeface="Calibri"/>
              </a:rPr>
              <a:t>February 27: Applying IP Theme "Accompaniment" to Classroom Strategies </a:t>
            </a:r>
            <a:r>
              <a:rPr lang="en-US" sz="2000" i="1" dirty="0">
                <a:latin typeface="Minion Pro"/>
                <a:cs typeface="Calibri"/>
              </a:rPr>
              <a:t>with Julia Pryce and Felipe Legarreta </a:t>
            </a:r>
            <a:endParaRPr lang="en-US" sz="2000" dirty="0">
              <a:latin typeface="Minion Pro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Minion Pro"/>
                <a:cs typeface="Calibri"/>
              </a:rPr>
              <a:t>March 26: Applying IP Theme "</a:t>
            </a:r>
            <a:r>
              <a:rPr lang="en-US" sz="2000" i="1" dirty="0">
                <a:latin typeface="Minion Pro"/>
                <a:cs typeface="Calibri"/>
              </a:rPr>
              <a:t>Cura </a:t>
            </a:r>
            <a:r>
              <a:rPr lang="en-US" sz="2000" i="1" err="1">
                <a:latin typeface="Minion Pro"/>
                <a:cs typeface="Calibri"/>
              </a:rPr>
              <a:t>Personalis</a:t>
            </a:r>
            <a:r>
              <a:rPr lang="en-US" sz="2000" dirty="0">
                <a:latin typeface="Minion Pro"/>
                <a:cs typeface="Calibri"/>
              </a:rPr>
              <a:t>" to Classroom Strategies </a:t>
            </a:r>
            <a:r>
              <a:rPr lang="en-US" sz="2000" i="1" dirty="0">
                <a:latin typeface="Minion Pro"/>
                <a:cs typeface="Calibri"/>
              </a:rPr>
              <a:t>with Regina Conway-Phillips and Jorgia Connor</a:t>
            </a:r>
            <a:endParaRPr lang="en-US" sz="20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9173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C6D67-CB69-A046-2A8E-29A558972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529" y="593338"/>
            <a:ext cx="8863185" cy="70812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Myriad Pro"/>
              </a:rPr>
              <a:t>Contact Information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61E8A-609C-4A39-2793-90D469D9A6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1029" y="1871638"/>
            <a:ext cx="9244184" cy="3432345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>
                <a:latin typeface="Minion Pro"/>
              </a:rPr>
              <a:t>Claire Noonan, Vice President for Mission Integration: cnoonan@luc.edu</a:t>
            </a:r>
            <a:endParaRPr lang="en-US" sz="2400"/>
          </a:p>
          <a:p>
            <a:endParaRPr lang="en-US" sz="24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Teresa </a:t>
            </a:r>
            <a:r>
              <a:rPr lang="en-US" sz="2400" dirty="0" err="1">
                <a:latin typeface="Minion Pro"/>
              </a:rPr>
              <a:t>Calpino</a:t>
            </a:r>
            <a:r>
              <a:rPr lang="en-US" sz="2400">
                <a:latin typeface="Minion Pro"/>
              </a:rPr>
              <a:t>, Lecturer, Department of Theology; Director, Faculty </a:t>
            </a:r>
            <a:r>
              <a:rPr lang="en-US" sz="2400" dirty="0">
                <a:latin typeface="Minion Pro"/>
              </a:rPr>
              <a:t>Mission Integration for Liberal Arts &amp; Sciences: tcalpin@luc.edu</a:t>
            </a:r>
            <a:endParaRPr lang="en-US" sz="2400" dirty="0"/>
          </a:p>
          <a:p>
            <a:endParaRPr lang="en-US" sz="2400" dirty="0">
              <a:latin typeface="Minion Pro"/>
            </a:endParaRPr>
          </a:p>
          <a:p>
            <a:r>
              <a:rPr lang="en-US" sz="2400">
                <a:latin typeface="Minion Pro"/>
              </a:rPr>
              <a:t>Julia Pryce, Professor of Social Work; Director, Faculty Mission Integration </a:t>
            </a:r>
            <a:endParaRPr lang="en-US" sz="2400"/>
          </a:p>
          <a:p>
            <a:r>
              <a:rPr lang="en-US" sz="2400" dirty="0">
                <a:latin typeface="Minion Pro"/>
              </a:rPr>
              <a:t>for Professional Schools: jpryce@luc.edu</a:t>
            </a:r>
            <a:endParaRPr lang="en-US" sz="240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1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982" y="264785"/>
            <a:ext cx="121914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yriad Pro"/>
              </a:rPr>
              <a:t>Orienting ourselves within (Brief!) history of Jesuits</a:t>
            </a:r>
            <a:endParaRPr lang="en-US" dirty="0"/>
          </a:p>
        </p:txBody>
      </p:sp>
      <p:pic>
        <p:nvPicPr>
          <p:cNvPr id="14" name="Content Placeholder 13" descr="Statue on top of building">
            <a:extLst>
              <a:ext uri="{FF2B5EF4-FFF2-40B4-BE49-F238E27FC236}">
                <a16:creationId xmlns:a16="http://schemas.microsoft.com/office/drawing/2014/main" id="{C1947D3B-F73F-303C-7EDA-49CE1A890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86" y="1990037"/>
            <a:ext cx="3557794" cy="476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A1DF70-B026-FD28-12D7-B1395973A302}"/>
              </a:ext>
            </a:extLst>
          </p:cNvPr>
          <p:cNvSpPr>
            <a:spLocks noGrp="1"/>
          </p:cNvSpPr>
          <p:nvPr/>
        </p:nvSpPr>
        <p:spPr>
          <a:xfrm>
            <a:off x="3809788" y="1905392"/>
            <a:ext cx="8268044" cy="4691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Minion Pro"/>
              </a:rPr>
              <a:t>Jesuits (formally known as the Society of Jesus) were founded by St. Ignatius Loyola in 1540.</a:t>
            </a:r>
            <a:endParaRPr lang="en-US" sz="2400">
              <a:latin typeface="Minion Pro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Minion Pro"/>
              </a:rPr>
              <a:t>16th Century:</a:t>
            </a:r>
            <a:r>
              <a:rPr lang="en-US" sz="2400" dirty="0">
                <a:latin typeface="Minion Pro"/>
              </a:rPr>
              <a:t> Society of Jesus quickly recognized the importance of education in furthering their mission to serve God &amp; society, leading to the founding of their first school in Messina, Italy in 1548.</a:t>
            </a:r>
            <a:endParaRPr lang="en-US" sz="2400" dirty="0">
              <a:latin typeface="Minion Pro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Minion Pro"/>
              </a:rPr>
              <a:t>Jesuit education rapidly expanded across Europe</a:t>
            </a:r>
            <a:endParaRPr lang="en-US" sz="2400">
              <a:latin typeface="Minion Pro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Minion Pro"/>
              </a:rPr>
              <a:t>1551 established the Roman College</a:t>
            </a:r>
            <a:endParaRPr lang="en-US">
              <a:latin typeface="Minion Pro"/>
              <a:cs typeface="Calibri"/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Minion Pro"/>
              </a:rPr>
              <a:t>model for educational principles emphasizing critical thinking, humanism, and world engagement</a:t>
            </a:r>
            <a:br>
              <a:rPr lang="en-US" sz="2400" dirty="0">
                <a:latin typeface="Myriad Pro"/>
              </a:rPr>
            </a:b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11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7A93C2-A2F9-ED89-CEDC-E963535E0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40698"/>
              </p:ext>
            </p:extLst>
          </p:nvPr>
        </p:nvGraphicFramePr>
        <p:xfrm>
          <a:off x="226991" y="363659"/>
          <a:ext cx="11739418" cy="631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35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D88F2-4DD4-E3B9-4831-4110597EBBDC}"/>
              </a:ext>
            </a:extLst>
          </p:cNvPr>
          <p:cNvSpPr>
            <a:spLocks noGrp="1"/>
          </p:cNvSpPr>
          <p:nvPr/>
        </p:nvSpPr>
        <p:spPr>
          <a:xfrm>
            <a:off x="5885100" y="592030"/>
            <a:ext cx="5942384" cy="6416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Minion Pro"/>
              </a:rPr>
              <a:t>Jesuit institutions have evolved and adapted to modern educational needs over time</a:t>
            </a:r>
            <a:endParaRPr lang="en-US" sz="2400">
              <a:latin typeface="Minion Pro"/>
              <a:cs typeface="Calibri"/>
            </a:endParaRPr>
          </a:p>
          <a:p>
            <a:r>
              <a:rPr lang="en-US" sz="2400" dirty="0">
                <a:latin typeface="Minion Pro"/>
              </a:rPr>
              <a:t>Have faced challenges during various historical periods, including suppression by papal decree in the late 18th century and struggles in the face of changing political landscapes and ideologies</a:t>
            </a:r>
            <a:endParaRPr lang="en-US" sz="2400" dirty="0">
              <a:latin typeface="Minion Pro"/>
              <a:cs typeface="Calibri"/>
            </a:endParaRPr>
          </a:p>
          <a:p>
            <a:r>
              <a:rPr lang="en-US" sz="2400" dirty="0">
                <a:latin typeface="Minion Pro"/>
                <a:cs typeface="Calibri"/>
              </a:rPr>
              <a:t>Jesuit</a:t>
            </a:r>
            <a:r>
              <a:rPr lang="en-US" sz="2400" dirty="0">
                <a:solidFill>
                  <a:srgbClr val="000000"/>
                </a:solidFill>
                <a:latin typeface="Minion Pro"/>
                <a:ea typeface="+mn-lt"/>
                <a:cs typeface="+mn-lt"/>
              </a:rPr>
              <a:t> are a religious order within Catholic Church—Jesuits follow teachings, doctrines, traditions of Catholic Church, but have unique organizational structure and own mission and sets of practices</a:t>
            </a:r>
          </a:p>
          <a:p>
            <a:r>
              <a:rPr lang="en-US" sz="2400" dirty="0">
                <a:latin typeface="Minion Pro"/>
                <a:cs typeface="Calibri"/>
              </a:rPr>
              <a:t>Ongoing effort to make significant </a:t>
            </a:r>
            <a:r>
              <a:rPr lang="en-US" sz="2400" dirty="0">
                <a:latin typeface="Minion Pro"/>
              </a:rPr>
              <a:t>contributions to academia, research, and service, </a:t>
            </a:r>
            <a:r>
              <a:rPr lang="en-US" sz="2400" b="1" dirty="0">
                <a:latin typeface="Minion Pro"/>
              </a:rPr>
              <a:t>maintaining core values while adapting to the demands of changing world.</a:t>
            </a:r>
            <a:endParaRPr lang="en-US" sz="2400" b="1">
              <a:latin typeface="Minion Pro"/>
              <a:cs typeface="Calibri"/>
            </a:endParaRPr>
          </a:p>
          <a:p>
            <a:endParaRPr lang="en-US" sz="1700"/>
          </a:p>
        </p:txBody>
      </p:sp>
      <p:pic>
        <p:nvPicPr>
          <p:cNvPr id="7" name="Picture 6" descr="A statue of a person holding a book&#10;&#10;Description automatically generated">
            <a:extLst>
              <a:ext uri="{FF2B5EF4-FFF2-40B4-BE49-F238E27FC236}">
                <a16:creationId xmlns:a16="http://schemas.microsoft.com/office/drawing/2014/main" id="{FC80C113-782F-C062-E541-A347FB9D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6" y="653143"/>
            <a:ext cx="5189764" cy="58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34196-604C-C6AA-FBFE-AE034692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29" y="550986"/>
            <a:ext cx="8863185" cy="6831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C00"/>
                </a:solidFill>
                <a:latin typeface="Myriad Pro"/>
              </a:rPr>
              <a:t>LUC Mission Statement</a:t>
            </a:r>
            <a:endParaRPr lang="en-US" sz="4000">
              <a:solidFill>
                <a:srgbClr val="FFCC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EE893-83F7-30C6-B69E-7577EB53F12F}"/>
              </a:ext>
            </a:extLst>
          </p:cNvPr>
          <p:cNvSpPr>
            <a:spLocks noGrp="1"/>
          </p:cNvSpPr>
          <p:nvPr/>
        </p:nvSpPr>
        <p:spPr>
          <a:xfrm>
            <a:off x="2137954" y="2488683"/>
            <a:ext cx="8074815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We are Chicago's Jesuit, Catholic University - a diverse community </a:t>
            </a:r>
            <a:r>
              <a:rPr lang="en-US" sz="3200" b="1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seeking God in all things</a:t>
            </a:r>
            <a:r>
              <a:rPr lang="en-US" sz="32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 and working to </a:t>
            </a:r>
            <a:r>
              <a:rPr lang="en-US" sz="3200" b="1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expand knowledge</a:t>
            </a:r>
            <a:r>
              <a:rPr lang="en-US" sz="32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 in the </a:t>
            </a:r>
            <a:r>
              <a:rPr lang="en-US" sz="3200" b="1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service of humanity</a:t>
            </a:r>
            <a:r>
              <a:rPr lang="en-US" sz="32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 through </a:t>
            </a:r>
            <a:r>
              <a:rPr lang="en-US" sz="3200" b="1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learning, justice</a:t>
            </a:r>
            <a:r>
              <a:rPr lang="en-US" sz="32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, and </a:t>
            </a:r>
            <a:r>
              <a:rPr lang="en-US" sz="3200" b="1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faith</a:t>
            </a:r>
            <a:r>
              <a:rPr lang="en-US" sz="3200" dirty="0">
                <a:solidFill>
                  <a:schemeClr val="bg1"/>
                </a:solidFill>
                <a:latin typeface="Minion Pro"/>
                <a:ea typeface="+mn-lt"/>
                <a:cs typeface="+mn-lt"/>
              </a:rPr>
              <a:t>.</a:t>
            </a:r>
            <a:endParaRPr lang="en-US" sz="3200" dirty="0">
              <a:solidFill>
                <a:schemeClr val="bg1"/>
              </a:solidFill>
              <a:latin typeface="Minion Pro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br>
              <a:rPr lang="en-US" sz="2400" dirty="0"/>
            </a:br>
            <a:endParaRPr lang="en-US" sz="2400">
              <a:ea typeface="Calibri" panose="020F0502020204030204"/>
              <a:cs typeface="Calibri" panose="020F0502020204030204"/>
            </a:endParaRPr>
          </a:p>
          <a:p>
            <a:endParaRPr lang="en-US" sz="2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16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>
            <a:extLst>
              <a:ext uri="{FF2B5EF4-FFF2-40B4-BE49-F238E27FC236}">
                <a16:creationId xmlns:a16="http://schemas.microsoft.com/office/drawing/2014/main" id="{6778F830-97C5-7D89-6DE3-009908EAE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89477"/>
              </p:ext>
            </p:extLst>
          </p:nvPr>
        </p:nvGraphicFramePr>
        <p:xfrm>
          <a:off x="129639" y="1185771"/>
          <a:ext cx="11924146" cy="538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9" name="Title 2">
            <a:extLst>
              <a:ext uri="{FF2B5EF4-FFF2-40B4-BE49-F238E27FC236}">
                <a16:creationId xmlns:a16="http://schemas.microsoft.com/office/drawing/2014/main" id="{28D27A9C-3F0B-2F2C-58C1-A111D32E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2" y="110571"/>
            <a:ext cx="12191466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yriad Pro"/>
              </a:rPr>
              <a:t>Core Values distinct to </a:t>
            </a:r>
            <a:r>
              <a:rPr lang="en-US" dirty="0" err="1">
                <a:latin typeface="Myriad Pro"/>
              </a:rPr>
              <a:t>jesuit</a:t>
            </a:r>
            <a:r>
              <a:rPr lang="en-US" dirty="0">
                <a:latin typeface="Myriad Pro"/>
              </a:rPr>
              <a:t>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photo of a graduate with a cap on">
            <a:extLst>
              <a:ext uri="{FF2B5EF4-FFF2-40B4-BE49-F238E27FC236}">
                <a16:creationId xmlns:a16="http://schemas.microsoft.com/office/drawing/2014/main" id="{577F173D-1EFD-3319-3491-1A6E7D4E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15" y="671285"/>
            <a:ext cx="4546900" cy="5842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0127C5D-AE9F-6397-4678-52D452D58425}"/>
              </a:ext>
            </a:extLst>
          </p:cNvPr>
          <p:cNvSpPr>
            <a:spLocks noGrp="1"/>
          </p:cNvSpPr>
          <p:nvPr/>
        </p:nvSpPr>
        <p:spPr>
          <a:xfrm>
            <a:off x="267999" y="578601"/>
            <a:ext cx="6460631" cy="170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Minion Pro"/>
              </a:rPr>
              <a:t>Jesuit higher education</a:t>
            </a:r>
            <a:r>
              <a:rPr lang="en-US" sz="2800" dirty="0">
                <a:latin typeface="Minion Pro"/>
              </a:rPr>
              <a:t>—blend of academic excellence with emphasis on ethics, social responsibility, development of whole person 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095D56-9C48-8CAE-B90D-A210BBCC6250}"/>
              </a:ext>
            </a:extLst>
          </p:cNvPr>
          <p:cNvSpPr>
            <a:spLocks noGrp="1"/>
          </p:cNvSpPr>
          <p:nvPr/>
        </p:nvSpPr>
        <p:spPr>
          <a:xfrm>
            <a:off x="264844" y="2137362"/>
            <a:ext cx="6361240" cy="437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Minion Pro"/>
              </a:rPr>
              <a:t>--Encourages integration of intellectual growth with moral and spiritual development.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Minion Pro"/>
              </a:rPr>
              <a:t>--Prizes personalized approach to education, focusing on the needs of each individual student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Minion Pro"/>
              </a:rPr>
              <a:t>--Historic and ongoing emphasis on critical thinking, interdisciplinary studies, and commitment to social justice that goes beyond the classroom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Minion Pro"/>
              </a:rPr>
              <a:t>--Encourages students to become ethical leaders and agents of positive change in society</a:t>
            </a:r>
            <a:endParaRPr lang="en-US" sz="2400" dirty="0">
              <a:latin typeface="Minion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64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4526ED-AAD0-1BE1-5661-E7763FDD9181}"/>
              </a:ext>
            </a:extLst>
          </p:cNvPr>
          <p:cNvSpPr>
            <a:spLocks noGrp="1"/>
          </p:cNvSpPr>
          <p:nvPr/>
        </p:nvSpPr>
        <p:spPr>
          <a:xfrm>
            <a:off x="127337" y="1600640"/>
            <a:ext cx="11904847" cy="479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Minion Pro"/>
                <a:cs typeface="Calibri"/>
              </a:rPr>
              <a:t>How might this history and/or set of foundational values influence your work at Loyola now and going forward?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Minion Pro"/>
                <a:cs typeface="Calibri"/>
              </a:rPr>
              <a:t>Your teaching?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Minion Pro"/>
                <a:cs typeface="Calibri"/>
              </a:rPr>
              <a:t>Your research?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Minion Pro"/>
                <a:cs typeface="Calibri"/>
              </a:rPr>
              <a:t>Your service?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Minion Pro"/>
                <a:cs typeface="Calibri"/>
              </a:rPr>
              <a:t>Your approach to </a:t>
            </a:r>
            <a:r>
              <a:rPr lang="en-US" sz="2800">
                <a:latin typeface="Minion Pro"/>
                <a:cs typeface="Calibri"/>
              </a:rPr>
              <a:t>leadership and/or administration?</a:t>
            </a:r>
            <a:endParaRPr lang="en-US" sz="2800" dirty="0">
              <a:latin typeface="Minion Pro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Minion Pro"/>
                <a:cs typeface="Calibri"/>
              </a:rPr>
              <a:t>What examples do you see to date of work reflecting these values, and/or opportunities provided by being a part of the larger Jesuit network?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latin typeface="Minion Pro"/>
                <a:cs typeface="Calibri"/>
              </a:rPr>
              <a:t>What challenges does Loyola face in adapting to "demands of changing world?"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9308599-2723-02CA-0220-0861571C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2" y="264785"/>
            <a:ext cx="121914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yriad Pro"/>
              </a:rPr>
              <a:t>Application of this background to your own work—choose to respond to any of these prompts: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holding bluury light">
            <a:extLst>
              <a:ext uri="{FF2B5EF4-FFF2-40B4-BE49-F238E27FC236}">
                <a16:creationId xmlns:a16="http://schemas.microsoft.com/office/drawing/2014/main" id="{0DF0D625-D555-4557-23D0-D7C47675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3" y="1268028"/>
            <a:ext cx="4307708" cy="543575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C1BCEB9-7EC9-1F8D-3E0D-C8B5155C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2" y="110571"/>
            <a:ext cx="12191466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yriad Pro"/>
              </a:rPr>
              <a:t>What is discernment?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4F08D-91EF-9304-5519-0AB8C5A8C972}"/>
              </a:ext>
            </a:extLst>
          </p:cNvPr>
          <p:cNvSpPr txBox="1"/>
          <p:nvPr/>
        </p:nvSpPr>
        <p:spPr>
          <a:xfrm>
            <a:off x="4493280" y="1321038"/>
            <a:ext cx="770053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nion Pro"/>
                <a:cs typeface="Arial"/>
              </a:rPr>
              <a:t>"To “discern” means to try to figure out what God wants us to do. How do we know? How do we find out? </a:t>
            </a:r>
            <a:r>
              <a:rPr lang="en-US" i="1" dirty="0">
                <a:latin typeface="Minion Pro"/>
                <a:cs typeface="Arial"/>
              </a:rPr>
              <a:t>It’s not easy. </a:t>
            </a:r>
            <a:r>
              <a:rPr lang="en-US" dirty="0">
                <a:latin typeface="Minion Pro"/>
                <a:ea typeface="+mn-lt"/>
                <a:cs typeface="+mn-lt"/>
              </a:rPr>
              <a:t>"You do not need to be steeped in a religious practice or have definitions of Christian doctrine at your fingertips to practice discernment. You do need to accept a couple of principles: the sincere desire to do good and a conviction that God cares about you and your life." </a:t>
            </a:r>
            <a:endParaRPr lang="en-US" dirty="0"/>
          </a:p>
          <a:p>
            <a:r>
              <a:rPr lang="en-US" dirty="0">
                <a:latin typeface="Minion Pro"/>
                <a:ea typeface="+mn-lt"/>
                <a:cs typeface="+mn-lt"/>
              </a:rPr>
              <a:t>-</a:t>
            </a:r>
            <a:r>
              <a:rPr lang="en-US" dirty="0" err="1">
                <a:latin typeface="Minion Pro"/>
                <a:ea typeface="+mn-lt"/>
                <a:cs typeface="+mn-lt"/>
              </a:rPr>
              <a:t>Sparough</a:t>
            </a:r>
            <a:r>
              <a:rPr lang="en-US" dirty="0">
                <a:latin typeface="Minion Pro"/>
                <a:ea typeface="+mn-lt"/>
                <a:cs typeface="+mn-lt"/>
              </a:rPr>
              <a:t> S.J. , Manney and Hipskind S.J., </a:t>
            </a:r>
            <a:r>
              <a:rPr lang="en-US" i="1" dirty="0">
                <a:latin typeface="Minion Pro"/>
                <a:ea typeface="+mn-lt"/>
                <a:cs typeface="+mn-lt"/>
              </a:rPr>
              <a:t>What's Your Decision?</a:t>
            </a:r>
          </a:p>
          <a:p>
            <a:endParaRPr lang="en-US" dirty="0">
              <a:latin typeface="Minion Pro"/>
              <a:ea typeface="Calibri"/>
              <a:cs typeface="Calibri"/>
            </a:endParaRPr>
          </a:p>
          <a:p>
            <a:r>
              <a:rPr lang="en-US" dirty="0">
                <a:latin typeface="Minion Pro"/>
                <a:cs typeface="Arial"/>
              </a:rPr>
              <a:t>"Discernment is the spiritual practice of noticing the movements within your heart and soul, identifying the </a:t>
            </a:r>
            <a:r>
              <a:rPr lang="en-US" i="1" dirty="0">
                <a:latin typeface="Minion Pro"/>
                <a:cs typeface="Arial"/>
              </a:rPr>
              <a:t>thoughts, desires, and emotions</a:t>
            </a:r>
            <a:r>
              <a:rPr lang="en-US" dirty="0">
                <a:latin typeface="Minion Pro"/>
                <a:cs typeface="Arial"/>
              </a:rPr>
              <a:t> that motivate them, and using these insights to decide where God is leading you." -</a:t>
            </a:r>
            <a:r>
              <a:rPr lang="en-US" dirty="0" err="1">
                <a:latin typeface="Minion Pro"/>
                <a:cs typeface="Arial"/>
              </a:rPr>
              <a:t>Dychman</a:t>
            </a:r>
            <a:r>
              <a:rPr lang="en-US" dirty="0">
                <a:latin typeface="Minion Pro"/>
                <a:cs typeface="Arial"/>
              </a:rPr>
              <a:t>, Garvin and Liebert, </a:t>
            </a:r>
            <a:r>
              <a:rPr lang="en-US" i="1" dirty="0">
                <a:latin typeface="Minion Pro"/>
                <a:cs typeface="Arial"/>
              </a:rPr>
              <a:t>The Spiritual Exercises Reclaimed</a:t>
            </a:r>
            <a:endParaRPr lang="en-US" dirty="0">
              <a:latin typeface="Minion Pro"/>
              <a:cs typeface="Arial"/>
            </a:endParaRPr>
          </a:p>
          <a:p>
            <a:endParaRPr lang="en-US" dirty="0">
              <a:latin typeface="Minion Pro"/>
              <a:cs typeface="Arial"/>
            </a:endParaRPr>
          </a:p>
          <a:p>
            <a:r>
              <a:rPr lang="en" dirty="0">
                <a:solidFill>
                  <a:srgbClr val="222222"/>
                </a:solidFill>
                <a:latin typeface="Minion Pro"/>
                <a:cs typeface="Arial"/>
              </a:rPr>
              <a:t>"Discernment, first articulated by St. Ignatius Loyola, offers a paradigm for making choices, in a spiritual context, between </a:t>
            </a:r>
            <a:r>
              <a:rPr lang="en" i="1" dirty="0">
                <a:solidFill>
                  <a:srgbClr val="222222"/>
                </a:solidFill>
                <a:latin typeface="Minion Pro"/>
                <a:cs typeface="Arial"/>
              </a:rPr>
              <a:t>several possibilities all of which are potentially good.</a:t>
            </a:r>
            <a:r>
              <a:rPr lang="en" dirty="0">
                <a:solidFill>
                  <a:srgbClr val="222222"/>
                </a:solidFill>
                <a:latin typeface="Minion Pro"/>
                <a:cs typeface="Arial"/>
              </a:rPr>
              <a:t> It invites us to ask the question, 'What do I desire?' in the presence of a deepening relationship with God and the common good." Jesuitresource.org</a:t>
            </a:r>
            <a:endParaRPr lang="en-US" dirty="0">
              <a:solidFill>
                <a:srgbClr val="000000"/>
              </a:solidFill>
              <a:latin typeface="Minion Pro"/>
              <a:cs typeface="Calibri"/>
            </a:endParaRPr>
          </a:p>
          <a:p>
            <a:endParaRPr lang="en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33518513"/>
      </p:ext>
    </p:extLst>
  </p:cSld>
  <p:clrMapOvr>
    <a:masterClrMapping/>
  </p:clrMapOvr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_powerPointMaster_university_myriadMinion</vt:lpstr>
      <vt:lpstr>Mission integration</vt:lpstr>
      <vt:lpstr>Orienting ourselves within (Brief!) history of Jesuits</vt:lpstr>
      <vt:lpstr>PowerPoint Presentation</vt:lpstr>
      <vt:lpstr>PowerPoint Presentation</vt:lpstr>
      <vt:lpstr>LUC Mission Statement</vt:lpstr>
      <vt:lpstr>Core Values distinct to jesuit education</vt:lpstr>
      <vt:lpstr>PowerPoint Presentation</vt:lpstr>
      <vt:lpstr>Application of this background to your own work—choose to respond to any of these prompts:</vt:lpstr>
      <vt:lpstr>What is discernment?</vt:lpstr>
      <vt:lpstr>What discernment is not</vt:lpstr>
      <vt:lpstr>Three "Times" of Discernment</vt:lpstr>
      <vt:lpstr>Five Insights From discernment</vt:lpstr>
      <vt:lpstr>Signs of good discernment</vt:lpstr>
      <vt:lpstr>Using discernment</vt:lpstr>
      <vt:lpstr>Break out groups</vt:lpstr>
      <vt:lpstr>Works Cited</vt:lpstr>
      <vt:lpstr>Upcoming opportunities for further learning/engagement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821</cp:revision>
  <dcterms:created xsi:type="dcterms:W3CDTF">2014-10-20T16:32:03Z</dcterms:created>
  <dcterms:modified xsi:type="dcterms:W3CDTF">2024-01-10T17:06:38Z</dcterms:modified>
</cp:coreProperties>
</file>